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Lst>
  <p:sldSz cx="9144000" cy="5143500" type="screen16x9"/>
  <p:notesSz cx="6858000" cy="9144000"/>
  <p:embeddedFontLst>
    <p:embeddedFont>
      <p:font typeface="Exo 2" panose="020B0604020202020204" charset="0"/>
      <p:regular r:id="rId30"/>
      <p:bold r:id="rId31"/>
      <p:italic r:id="rId32"/>
      <p:boldItalic r:id="rId33"/>
    </p:embeddedFont>
    <p:embeddedFont>
      <p:font typeface="Fira Sans Extra Condensed Medium" panose="020B0604020202020204" charset="0"/>
      <p:regular r:id="rId34"/>
      <p:bold r:id="rId35"/>
      <p:italic r:id="rId36"/>
      <p:boldItalic r:id="rId37"/>
    </p:embeddedFont>
    <p:embeddedFont>
      <p:font typeface="Roboto Condensed" panose="020B0604020202020204" charset="0"/>
      <p:regular r:id="rId38"/>
      <p:bold r:id="rId39"/>
      <p:italic r:id="rId40"/>
      <p:boldItalic r:id="rId41"/>
    </p:embeddedFont>
    <p:embeddedFont>
      <p:font typeface="Roboto Condensed Light" panose="020B0604020202020204" charset="0"/>
      <p:regular r:id="rId42"/>
      <p:bold r:id="rId43"/>
      <p:italic r:id="rId44"/>
      <p:boldItalic r:id="rId45"/>
    </p:embeddedFont>
    <p:embeddedFont>
      <p:font typeface="Squada One" panose="020B0604020202020204"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E31BE2-3E12-4076-91B8-DE3CF08F8EE8}">
  <a:tblStyle styleId="{C8E31BE2-3E12-4076-91B8-DE3CF08F8EE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60"/>
  </p:normalViewPr>
  <p:slideViewPr>
    <p:cSldViewPr snapToGrid="0">
      <p:cViewPr varScale="1">
        <p:scale>
          <a:sx n="107" d="100"/>
          <a:sy n="107" d="100"/>
        </p:scale>
        <p:origin x="89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4009a5024_0_6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4009a5024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4009a5024_0_6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4009a5024_0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c963f7688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c963f7688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009a5024_0_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009a5024_0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4009a5024_0_8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4009a5024_0_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4009a5024_0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4009a5024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54009a5024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54009a5024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54009a5024_0_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54009a5024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4009a5024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4009a5024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54009a5024_0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54009a5024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4009a5024_0_6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4009a5024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4009a5024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4009a5024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54009a5024_0_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54009a5024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4009a5024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4009a5024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4009a5024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4009a5024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4009a5024_0_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4009a5024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54009a5024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4009a5024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4009a5024_0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4009a5024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54009a5024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54009a5024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4009a5024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4009a5024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54009a5024_0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54009a5024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4009a5024_0_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4009a5024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4009a5024_0_6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4009a5024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4009a5024_0_6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4009a5024_0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4009a5024_0_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4009a5024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009a5024_0_6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009a5024_0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Week 4</a:t>
            </a:r>
            <a:endParaRPr/>
          </a:p>
        </p:txBody>
      </p:sp>
      <p:sp>
        <p:nvSpPr>
          <p:cNvPr id="133" name="Google Shape;133;p26"/>
          <p:cNvSpPr txBox="1">
            <a:spLocks noGrp="1"/>
          </p:cNvSpPr>
          <p:nvPr>
            <p:ph type="ctrTitle"/>
          </p:nvPr>
        </p:nvSpPr>
        <p:spPr>
          <a:xfrm>
            <a:off x="1135975" y="968850"/>
            <a:ext cx="6886800" cy="2207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434343"/>
                </a:solidFill>
              </a:rPr>
              <a:t>OS Lab</a:t>
            </a:r>
            <a:br>
              <a:rPr lang="en" dirty="0">
                <a:solidFill>
                  <a:srgbClr val="434343"/>
                </a:solidFill>
              </a:rPr>
            </a:br>
            <a:r>
              <a:rPr lang="en" sz="2700" dirty="0">
                <a:solidFill>
                  <a:srgbClr val="434343"/>
                </a:solidFill>
              </a:rPr>
              <a:t>Fundamentals and Automating </a:t>
            </a:r>
            <a:endParaRPr sz="2700" dirty="0">
              <a:solidFill>
                <a:srgbClr val="434343"/>
              </a:solidFill>
            </a:endParaRPr>
          </a:p>
        </p:txBody>
      </p:sp>
      <p:cxnSp>
        <p:nvCxnSpPr>
          <p:cNvPr id="134" name="Google Shape;134;p26"/>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5"/>
          <p:cNvSpPr txBox="1">
            <a:spLocks noGrp="1"/>
          </p:cNvSpPr>
          <p:nvPr>
            <p:ph type="body" idx="1"/>
          </p:nvPr>
        </p:nvSpPr>
        <p:spPr>
          <a:xfrm>
            <a:off x="249350" y="991800"/>
            <a:ext cx="8641500" cy="4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Roboto Condensed"/>
                <a:ea typeface="Roboto Condensed"/>
                <a:cs typeface="Roboto Condensed"/>
                <a:sym typeface="Roboto Condensed"/>
              </a:rPr>
              <a:t>Command: grep</a:t>
            </a:r>
            <a:endParaRPr sz="1800"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a:solidFill>
                  <a:schemeClr val="dk1"/>
                </a:solidFill>
              </a:rPr>
              <a:t>The </a:t>
            </a:r>
            <a:r>
              <a:rPr lang="en" b="1">
                <a:solidFill>
                  <a:schemeClr val="dk1"/>
                </a:solidFill>
                <a:latin typeface="Roboto Condensed"/>
                <a:ea typeface="Roboto Condensed"/>
                <a:cs typeface="Roboto Condensed"/>
                <a:sym typeface="Roboto Condensed"/>
              </a:rPr>
              <a:t>grep </a:t>
            </a:r>
            <a:r>
              <a:rPr lang="en">
                <a:solidFill>
                  <a:schemeClr val="dk1"/>
                </a:solidFill>
              </a:rPr>
              <a:t>filter searches a file for a particular pattern of characters, and displays all lines that contain that pattern. The pattern that is searched in the file is referred to as the regular expression (grep stands for globally search for regular expression and print out).</a:t>
            </a:r>
            <a:endParaRPr>
              <a:solidFill>
                <a:schemeClr val="dk1"/>
              </a:solidFill>
            </a:endParaRPr>
          </a:p>
          <a:p>
            <a:pPr marL="0" lvl="0" indent="0" algn="l" rtl="0">
              <a:spcBef>
                <a:spcPts val="0"/>
              </a:spcBef>
              <a:spcAft>
                <a:spcPts val="0"/>
              </a:spcAft>
              <a:buNone/>
            </a:pPr>
            <a:r>
              <a:rPr lang="en" b="1">
                <a:solidFill>
                  <a:schemeClr val="dk1"/>
                </a:solidFill>
                <a:latin typeface="Roboto Condensed"/>
                <a:ea typeface="Roboto Condensed"/>
                <a:cs typeface="Roboto Condensed"/>
                <a:sym typeface="Roboto Condensed"/>
              </a:rPr>
              <a:t>grep </a:t>
            </a:r>
            <a:r>
              <a:rPr lang="en" b="1" i="1">
                <a:solidFill>
                  <a:schemeClr val="dk1"/>
                </a:solidFill>
                <a:latin typeface="Roboto Condensed"/>
                <a:ea typeface="Roboto Condensed"/>
                <a:cs typeface="Roboto Condensed"/>
                <a:sym typeface="Roboto Condensed"/>
              </a:rPr>
              <a:t>expression filepath</a:t>
            </a:r>
            <a:endParaRPr b="1" i="1">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r>
              <a:rPr lang="en" sz="1800" b="1">
                <a:solidFill>
                  <a:schemeClr val="dk1"/>
                </a:solidFill>
                <a:latin typeface="Roboto Condensed"/>
                <a:ea typeface="Roboto Condensed"/>
                <a:cs typeface="Roboto Condensed"/>
                <a:sym typeface="Roboto Condensed"/>
              </a:rPr>
              <a:t>Command: diff</a:t>
            </a:r>
            <a:endParaRPr sz="1800"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diff </a:t>
            </a:r>
            <a:r>
              <a:rPr lang="en">
                <a:solidFill>
                  <a:schemeClr val="dk1"/>
                </a:solidFill>
              </a:rPr>
              <a:t>stands for difference. This command is used to display the differences in the files by comparing the files line by line. Unlike its fellow members, cmp and comm, it tells us which lines in one file have to be changed to make the two files identical.</a:t>
            </a:r>
            <a:endParaRPr>
              <a:solidFill>
                <a:schemeClr val="dk1"/>
              </a:solidFill>
            </a:endParaRPr>
          </a:p>
          <a:p>
            <a:pPr marL="0" lvl="0" indent="0" algn="l" rtl="0">
              <a:spcBef>
                <a:spcPts val="0"/>
              </a:spcBef>
              <a:spcAft>
                <a:spcPts val="0"/>
              </a:spcAft>
              <a:buNone/>
            </a:pPr>
            <a:r>
              <a:rPr lang="en">
                <a:solidFill>
                  <a:schemeClr val="dk1"/>
                </a:solidFill>
              </a:rPr>
              <a:t>The important thing to remember is that diff uses certain special symbols and instructions that are required to make two files identical. It tells you the instructions on how to change the first file to make it match the second file.</a:t>
            </a:r>
            <a:endParaRPr>
              <a:solidFill>
                <a:schemeClr val="dk1"/>
              </a:solidFill>
            </a:endParaRPr>
          </a:p>
          <a:p>
            <a:pPr marL="0" lvl="0" indent="0" algn="l" rtl="0">
              <a:spcBef>
                <a:spcPts val="0"/>
              </a:spcBef>
              <a:spcAft>
                <a:spcPts val="0"/>
              </a:spcAft>
              <a:buNone/>
            </a:pPr>
            <a:r>
              <a:rPr lang="en" b="1">
                <a:solidFill>
                  <a:schemeClr val="dk1"/>
                </a:solidFill>
                <a:latin typeface="Roboto Condensed"/>
                <a:ea typeface="Roboto Condensed"/>
                <a:cs typeface="Roboto Condensed"/>
                <a:sym typeface="Roboto Condensed"/>
              </a:rPr>
              <a:t>diff </a:t>
            </a:r>
            <a:r>
              <a:rPr lang="en" b="1" i="1">
                <a:solidFill>
                  <a:schemeClr val="dk1"/>
                </a:solidFill>
                <a:latin typeface="Roboto Condensed"/>
                <a:ea typeface="Roboto Condensed"/>
                <a:cs typeface="Roboto Condensed"/>
                <a:sym typeface="Roboto Condensed"/>
              </a:rPr>
              <a:t>file1 file2</a:t>
            </a:r>
            <a:endParaRPr b="1" i="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sz="1800" b="1">
                <a:solidFill>
                  <a:schemeClr val="dk1"/>
                </a:solidFill>
                <a:latin typeface="Roboto Condensed"/>
                <a:ea typeface="Roboto Condensed"/>
                <a:cs typeface="Roboto Condensed"/>
                <a:sym typeface="Roboto Condensed"/>
              </a:rPr>
              <a:t>Command: wc</a:t>
            </a:r>
            <a:endParaRPr sz="1800"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wc </a:t>
            </a:r>
            <a:r>
              <a:rPr lang="en">
                <a:solidFill>
                  <a:schemeClr val="dk1"/>
                </a:solidFill>
              </a:rPr>
              <a:t>stands for word count. As the name implies, it is mainly used for counting purpose.</a:t>
            </a:r>
            <a:endParaRPr>
              <a:solidFill>
                <a:schemeClr val="dk1"/>
              </a:solidFill>
            </a:endParaRPr>
          </a:p>
          <a:p>
            <a:pPr marL="0" lvl="0" indent="0" algn="l" rtl="0">
              <a:spcBef>
                <a:spcPts val="0"/>
              </a:spcBef>
              <a:spcAft>
                <a:spcPts val="1600"/>
              </a:spcAft>
              <a:buNone/>
            </a:pPr>
            <a:r>
              <a:rPr lang="en" b="1">
                <a:solidFill>
                  <a:schemeClr val="dk1"/>
                </a:solidFill>
                <a:latin typeface="Roboto Condensed"/>
                <a:ea typeface="Roboto Condensed"/>
                <a:cs typeface="Roboto Condensed"/>
                <a:sym typeface="Roboto Condensed"/>
              </a:rPr>
              <a:t>wc filename</a:t>
            </a:r>
            <a:endParaRPr b="1">
              <a:solidFill>
                <a:schemeClr val="dk1"/>
              </a:solidFill>
              <a:latin typeface="Roboto Condensed"/>
              <a:ea typeface="Roboto Condensed"/>
              <a:cs typeface="Roboto Condensed"/>
              <a:sym typeface="Roboto Condensed"/>
            </a:endParaRPr>
          </a:p>
        </p:txBody>
      </p:sp>
      <p:sp>
        <p:nvSpPr>
          <p:cNvPr id="190" name="Google Shape;190;p35"/>
          <p:cNvSpPr txBox="1">
            <a:spLocks noGrp="1"/>
          </p:cNvSpPr>
          <p:nvPr>
            <p:ph type="ctrTitle"/>
          </p:nvPr>
        </p:nvSpPr>
        <p:spPr>
          <a:xfrm>
            <a:off x="1964850" y="352850"/>
            <a:ext cx="5214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Managing Text Files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6"/>
          <p:cNvSpPr txBox="1">
            <a:spLocks noGrp="1"/>
          </p:cNvSpPr>
          <p:nvPr>
            <p:ph type="body" idx="1"/>
          </p:nvPr>
        </p:nvSpPr>
        <p:spPr>
          <a:xfrm>
            <a:off x="249350" y="991800"/>
            <a:ext cx="8641500" cy="4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Roboto Condensed"/>
                <a:ea typeface="Roboto Condensed"/>
                <a:cs typeface="Roboto Condensed"/>
                <a:sym typeface="Roboto Condensed"/>
              </a:rPr>
              <a:t>Command: cut</a:t>
            </a:r>
            <a:endParaRPr sz="1800"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a:solidFill>
                  <a:schemeClr val="dk1"/>
                </a:solidFill>
              </a:rPr>
              <a:t>The </a:t>
            </a:r>
            <a:r>
              <a:rPr lang="en" b="1">
                <a:solidFill>
                  <a:schemeClr val="dk1"/>
                </a:solidFill>
                <a:latin typeface="Roboto Condensed"/>
                <a:ea typeface="Roboto Condensed"/>
                <a:cs typeface="Roboto Condensed"/>
                <a:sym typeface="Roboto Condensed"/>
              </a:rPr>
              <a:t>cut </a:t>
            </a:r>
            <a:r>
              <a:rPr lang="en">
                <a:solidFill>
                  <a:schemeClr val="dk1"/>
                </a:solidFill>
              </a:rPr>
              <a:t>command in UNIX is a command for cutting out the sections from each line of files and writing the result to standard output. It can be used to cut parts of a line by byte position, character and field. Basically the cut command slices a line and extracts the text. It is necessary to specify option with command otherwise it gives error. If more than one file name is provided then data from each file is not precedes by its file name.</a:t>
            </a:r>
            <a:endParaRPr>
              <a:solidFill>
                <a:schemeClr val="dk1"/>
              </a:solidFill>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cut -b 3- filename </a:t>
            </a:r>
            <a:r>
              <a:rPr lang="en">
                <a:solidFill>
                  <a:schemeClr val="dk1"/>
                </a:solidFill>
              </a:rPr>
              <a:t> from the third character in the line  to the end of the line.</a:t>
            </a:r>
            <a:endParaRPr>
              <a:solidFill>
                <a:schemeClr val="dk1"/>
              </a:solidFill>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cut -b -3 filename </a:t>
            </a:r>
            <a:r>
              <a:rPr lang="en">
                <a:solidFill>
                  <a:schemeClr val="dk1"/>
                </a:solidFill>
              </a:rPr>
              <a:t> from the first character in the line to the third character in the line.</a:t>
            </a:r>
            <a:endParaRPr>
              <a:solidFill>
                <a:schemeClr val="dk1"/>
              </a:solidFill>
            </a:endParaRPr>
          </a:p>
          <a:p>
            <a:pPr marL="0" lvl="0" indent="0" algn="l" rtl="0">
              <a:spcBef>
                <a:spcPts val="1600"/>
              </a:spcBef>
              <a:spcAft>
                <a:spcPts val="1600"/>
              </a:spcAft>
              <a:buNone/>
            </a:pPr>
            <a:r>
              <a:rPr lang="en" b="1">
                <a:solidFill>
                  <a:schemeClr val="dk1"/>
                </a:solidFill>
                <a:latin typeface="Roboto Condensed"/>
                <a:ea typeface="Roboto Condensed"/>
                <a:cs typeface="Roboto Condensed"/>
                <a:sym typeface="Roboto Condensed"/>
              </a:rPr>
              <a:t>cut -d "delimiter" -f (field number) file.txt </a:t>
            </a:r>
            <a:r>
              <a:rPr lang="en">
                <a:solidFill>
                  <a:schemeClr val="dk1"/>
                </a:solidFill>
              </a:rPr>
              <a:t>to cut lines based on specific delimiter.</a:t>
            </a:r>
            <a:endParaRPr>
              <a:solidFill>
                <a:schemeClr val="dk1"/>
              </a:solidFill>
            </a:endParaRPr>
          </a:p>
        </p:txBody>
      </p:sp>
      <p:sp>
        <p:nvSpPr>
          <p:cNvPr id="196" name="Google Shape;196;p36"/>
          <p:cNvSpPr txBox="1">
            <a:spLocks noGrp="1"/>
          </p:cNvSpPr>
          <p:nvPr>
            <p:ph type="ctrTitle"/>
          </p:nvPr>
        </p:nvSpPr>
        <p:spPr>
          <a:xfrm>
            <a:off x="1964850" y="352850"/>
            <a:ext cx="5214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Managing Text Files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7"/>
          <p:cNvSpPr txBox="1">
            <a:spLocks noGrp="1"/>
          </p:cNvSpPr>
          <p:nvPr>
            <p:ph type="body" idx="1"/>
          </p:nvPr>
        </p:nvSpPr>
        <p:spPr>
          <a:xfrm>
            <a:off x="249350" y="991800"/>
            <a:ext cx="8641500" cy="4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Roboto Condensed"/>
                <a:ea typeface="Roboto Condensed"/>
                <a:cs typeface="Roboto Condensed"/>
                <a:sym typeface="Roboto Condensed"/>
              </a:rPr>
              <a:t>Command: man</a:t>
            </a:r>
            <a:endParaRPr sz="1800"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man </a:t>
            </a:r>
            <a:r>
              <a:rPr lang="en">
                <a:solidFill>
                  <a:schemeClr val="dk1"/>
                </a:solidFill>
              </a:rPr>
              <a:t>command in Linux is used to display the user manual of any command that we can run on the terminal. It provides a detailed view of the command which includes NAME, SYNOPSIS, DESCRIPTION, OPTIONS, EXIT STATUS, RETURN VALUES, ERRORS, FILES, VERSIONS, EXAMPLES, AUTHORS and SEE ALSO.</a:t>
            </a:r>
            <a:endParaRPr>
              <a:solidFill>
                <a:schemeClr val="dk1"/>
              </a:solidFill>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man [COMMAND NAME]</a:t>
            </a:r>
            <a:endParaRPr>
              <a:solidFill>
                <a:schemeClr val="dk1"/>
              </a:solidFill>
            </a:endParaRPr>
          </a:p>
          <a:p>
            <a:pPr marL="0" lvl="0" indent="0" algn="l" rtl="0">
              <a:spcBef>
                <a:spcPts val="1600"/>
              </a:spcBef>
              <a:spcAft>
                <a:spcPts val="1600"/>
              </a:spcAft>
              <a:buNone/>
            </a:pPr>
            <a:endParaRPr>
              <a:solidFill>
                <a:schemeClr val="dk1"/>
              </a:solidFill>
            </a:endParaRPr>
          </a:p>
        </p:txBody>
      </p:sp>
      <p:sp>
        <p:nvSpPr>
          <p:cNvPr id="202" name="Google Shape;202;p37"/>
          <p:cNvSpPr txBox="1">
            <a:spLocks noGrp="1"/>
          </p:cNvSpPr>
          <p:nvPr>
            <p:ph type="ctrTitle"/>
          </p:nvPr>
        </p:nvSpPr>
        <p:spPr>
          <a:xfrm>
            <a:off x="1964850" y="352850"/>
            <a:ext cx="5214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Help</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8"/>
          <p:cNvSpPr txBox="1">
            <a:spLocks noGrp="1"/>
          </p:cNvSpPr>
          <p:nvPr>
            <p:ph type="body" idx="1"/>
          </p:nvPr>
        </p:nvSpPr>
        <p:spPr>
          <a:xfrm>
            <a:off x="249350" y="991800"/>
            <a:ext cx="8641500" cy="4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work of any command is either taking input or gives an output or both. So, Linux has some command or special character to redirect these input and output functionalities.</a:t>
            </a:r>
            <a:endParaRPr>
              <a:solidFill>
                <a:schemeClr val="dk1"/>
              </a:solidFill>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Types of Redirection</a:t>
            </a:r>
            <a:endParaRPr b="1">
              <a:solidFill>
                <a:schemeClr val="dk1"/>
              </a:solidFill>
              <a:latin typeface="Roboto Condensed"/>
              <a:ea typeface="Roboto Condensed"/>
              <a:cs typeface="Roboto Condensed"/>
              <a:sym typeface="Roboto Condensed"/>
            </a:endParaRPr>
          </a:p>
          <a:p>
            <a:pPr marL="457200" lvl="0" indent="-304800" algn="l" rtl="0">
              <a:spcBef>
                <a:spcPts val="1600"/>
              </a:spcBef>
              <a:spcAft>
                <a:spcPts val="0"/>
              </a:spcAft>
              <a:buClr>
                <a:schemeClr val="dk1"/>
              </a:buClr>
              <a:buSzPts val="1200"/>
              <a:buFont typeface="Roboto Condensed"/>
              <a:buAutoNum type="arabicPeriod"/>
            </a:pPr>
            <a:r>
              <a:rPr lang="en" b="1">
                <a:solidFill>
                  <a:schemeClr val="dk1"/>
                </a:solidFill>
                <a:latin typeface="Roboto Condensed"/>
                <a:ea typeface="Roboto Condensed"/>
                <a:cs typeface="Roboto Condensed"/>
                <a:sym typeface="Roboto Condensed"/>
              </a:rPr>
              <a:t>Overwrite</a:t>
            </a:r>
            <a:endParaRPr b="1">
              <a:solidFill>
                <a:schemeClr val="dk1"/>
              </a:solidFill>
              <a:latin typeface="Roboto Condensed"/>
              <a:ea typeface="Roboto Condensed"/>
              <a:cs typeface="Roboto Condensed"/>
              <a:sym typeface="Roboto Condensed"/>
            </a:endParaRPr>
          </a:p>
          <a:p>
            <a:pPr marL="914400" lvl="1" indent="-304800" algn="l" rtl="0">
              <a:spcBef>
                <a:spcPts val="0"/>
              </a:spcBef>
              <a:spcAft>
                <a:spcPts val="0"/>
              </a:spcAft>
              <a:buClr>
                <a:schemeClr val="dk1"/>
              </a:buClr>
              <a:buSzPts val="1200"/>
              <a:buAutoNum type="alphaLcPeriod"/>
            </a:pPr>
            <a:r>
              <a:rPr lang="en">
                <a:solidFill>
                  <a:schemeClr val="dk1"/>
                </a:solidFill>
              </a:rPr>
              <a:t>“&gt;” standard output</a:t>
            </a:r>
            <a:endParaRPr>
              <a:solidFill>
                <a:schemeClr val="dk1"/>
              </a:solidFill>
            </a:endParaRPr>
          </a:p>
          <a:p>
            <a:pPr marL="914400" lvl="1" indent="-304800" algn="l" rtl="0">
              <a:spcBef>
                <a:spcPts val="0"/>
              </a:spcBef>
              <a:spcAft>
                <a:spcPts val="0"/>
              </a:spcAft>
              <a:buClr>
                <a:schemeClr val="dk1"/>
              </a:buClr>
              <a:buSzPts val="1200"/>
              <a:buAutoNum type="alphaLcPeriod"/>
            </a:pPr>
            <a:r>
              <a:rPr lang="en">
                <a:solidFill>
                  <a:schemeClr val="dk1"/>
                </a:solidFill>
              </a:rPr>
              <a:t>“&lt;” standard input</a:t>
            </a:r>
            <a:endParaRPr>
              <a:solidFill>
                <a:schemeClr val="dk1"/>
              </a:solidFill>
            </a:endParaRPr>
          </a:p>
          <a:p>
            <a:pPr marL="457200" lvl="0" indent="-304800" algn="l" rtl="0">
              <a:spcBef>
                <a:spcPts val="0"/>
              </a:spcBef>
              <a:spcAft>
                <a:spcPts val="0"/>
              </a:spcAft>
              <a:buClr>
                <a:schemeClr val="dk1"/>
              </a:buClr>
              <a:buSzPts val="1200"/>
              <a:buFont typeface="Roboto Condensed"/>
              <a:buAutoNum type="arabicPeriod"/>
            </a:pPr>
            <a:r>
              <a:rPr lang="en" b="1">
                <a:solidFill>
                  <a:schemeClr val="dk1"/>
                </a:solidFill>
                <a:latin typeface="Roboto Condensed"/>
                <a:ea typeface="Roboto Condensed"/>
                <a:cs typeface="Roboto Condensed"/>
                <a:sym typeface="Roboto Condensed"/>
              </a:rPr>
              <a:t>Appends</a:t>
            </a:r>
            <a:endParaRPr b="1">
              <a:solidFill>
                <a:schemeClr val="dk1"/>
              </a:solidFill>
              <a:latin typeface="Roboto Condensed"/>
              <a:ea typeface="Roboto Condensed"/>
              <a:cs typeface="Roboto Condensed"/>
              <a:sym typeface="Roboto Condensed"/>
            </a:endParaRPr>
          </a:p>
          <a:p>
            <a:pPr marL="914400" lvl="1" indent="-304800" algn="l" rtl="0">
              <a:spcBef>
                <a:spcPts val="0"/>
              </a:spcBef>
              <a:spcAft>
                <a:spcPts val="0"/>
              </a:spcAft>
              <a:buClr>
                <a:schemeClr val="dk1"/>
              </a:buClr>
              <a:buSzPts val="1200"/>
              <a:buAutoNum type="alphaLcPeriod"/>
            </a:pPr>
            <a:r>
              <a:rPr lang="en">
                <a:solidFill>
                  <a:schemeClr val="dk1"/>
                </a:solidFill>
              </a:rPr>
              <a:t>“&gt;&gt;” standard output</a:t>
            </a:r>
            <a:endParaRPr>
              <a:solidFill>
                <a:schemeClr val="dk1"/>
              </a:solidFill>
            </a:endParaRPr>
          </a:p>
          <a:p>
            <a:pPr marL="914400" lvl="1" indent="-304800" algn="l" rtl="0">
              <a:spcBef>
                <a:spcPts val="0"/>
              </a:spcBef>
              <a:spcAft>
                <a:spcPts val="0"/>
              </a:spcAft>
              <a:buClr>
                <a:schemeClr val="dk1"/>
              </a:buClr>
              <a:buSzPts val="1200"/>
              <a:buAutoNum type="alphaLcPeriod"/>
            </a:pPr>
            <a:r>
              <a:rPr lang="en">
                <a:solidFill>
                  <a:schemeClr val="dk1"/>
                </a:solidFill>
              </a:rPr>
              <a:t>“&lt;&lt;" standard input</a:t>
            </a:r>
            <a:endParaRPr>
              <a:solidFill>
                <a:schemeClr val="dk1"/>
              </a:solidFill>
            </a:endParaRPr>
          </a:p>
          <a:p>
            <a:pPr marL="0" lvl="0" indent="0" algn="l" rtl="0">
              <a:spcBef>
                <a:spcPts val="1600"/>
              </a:spcBef>
              <a:spcAft>
                <a:spcPts val="0"/>
              </a:spcAft>
              <a:buNone/>
            </a:pPr>
            <a:r>
              <a:rPr lang="en">
                <a:solidFill>
                  <a:schemeClr val="dk1"/>
                </a:solidFill>
              </a:rPr>
              <a:t>Examples</a:t>
            </a:r>
            <a:endParaRPr>
              <a:solidFill>
                <a:schemeClr val="dk1"/>
              </a:solidFill>
            </a:endParaRPr>
          </a:p>
          <a:p>
            <a:pPr marL="457200" lvl="0" indent="-304800" algn="l" rtl="0">
              <a:spcBef>
                <a:spcPts val="1600"/>
              </a:spcBef>
              <a:spcAft>
                <a:spcPts val="0"/>
              </a:spcAft>
              <a:buClr>
                <a:schemeClr val="dk1"/>
              </a:buClr>
              <a:buSzPts val="1200"/>
              <a:buAutoNum type="arabicPeriod"/>
            </a:pPr>
            <a:r>
              <a:rPr lang="en">
                <a:solidFill>
                  <a:schemeClr val="dk1"/>
                </a:solidFill>
              </a:rPr>
              <a:t>Insert text into file: </a:t>
            </a:r>
            <a:r>
              <a:rPr lang="en" b="1">
                <a:solidFill>
                  <a:schemeClr val="dk1"/>
                </a:solidFill>
                <a:latin typeface="Roboto Condensed"/>
                <a:ea typeface="Roboto Condensed"/>
                <a:cs typeface="Roboto Condensed"/>
                <a:sym typeface="Roboto Condensed"/>
              </a:rPr>
              <a:t>echo “Hello World” &gt; file.txt </a:t>
            </a:r>
            <a:endParaRPr b="1">
              <a:solidFill>
                <a:schemeClr val="dk1"/>
              </a:solidFill>
              <a:latin typeface="Roboto Condensed"/>
              <a:ea typeface="Roboto Condensed"/>
              <a:cs typeface="Roboto Condensed"/>
              <a:sym typeface="Roboto Condensed"/>
            </a:endParaRPr>
          </a:p>
          <a:p>
            <a:pPr marL="457200" lvl="0" indent="-304800" algn="l" rtl="0">
              <a:spcBef>
                <a:spcPts val="0"/>
              </a:spcBef>
              <a:spcAft>
                <a:spcPts val="0"/>
              </a:spcAft>
              <a:buClr>
                <a:schemeClr val="dk1"/>
              </a:buClr>
              <a:buSzPts val="1200"/>
              <a:buAutoNum type="arabicPeriod"/>
            </a:pPr>
            <a:r>
              <a:rPr lang="en">
                <a:solidFill>
                  <a:schemeClr val="dk1"/>
                </a:solidFill>
              </a:rPr>
              <a:t>Reading a file : </a:t>
            </a:r>
            <a:r>
              <a:rPr lang="en" b="1">
                <a:solidFill>
                  <a:schemeClr val="dk1"/>
                </a:solidFill>
                <a:latin typeface="Roboto Condensed"/>
                <a:ea typeface="Roboto Condensed"/>
                <a:cs typeface="Roboto Condensed"/>
                <a:sym typeface="Roboto Condensed"/>
              </a:rPr>
              <a:t>cat &lt; file.txt</a:t>
            </a:r>
            <a:endParaRPr b="1">
              <a:solidFill>
                <a:schemeClr val="dk1"/>
              </a:solidFill>
              <a:latin typeface="Roboto Condensed"/>
              <a:ea typeface="Roboto Condensed"/>
              <a:cs typeface="Roboto Condensed"/>
              <a:sym typeface="Roboto Condensed"/>
            </a:endParaRPr>
          </a:p>
        </p:txBody>
      </p:sp>
      <p:sp>
        <p:nvSpPr>
          <p:cNvPr id="208" name="Google Shape;208;p38"/>
          <p:cNvSpPr txBox="1">
            <a:spLocks noGrp="1"/>
          </p:cNvSpPr>
          <p:nvPr>
            <p:ph type="ctrTitle"/>
          </p:nvPr>
        </p:nvSpPr>
        <p:spPr>
          <a:xfrm>
            <a:off x="1964850" y="352850"/>
            <a:ext cx="5214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Input/Output Redirection &amp; Piping</a:t>
            </a:r>
            <a:endParaRPr/>
          </a:p>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9"/>
          <p:cNvSpPr txBox="1">
            <a:spLocks noGrp="1"/>
          </p:cNvSpPr>
          <p:nvPr>
            <p:ph type="body" idx="1"/>
          </p:nvPr>
        </p:nvSpPr>
        <p:spPr>
          <a:xfrm>
            <a:off x="249350" y="991800"/>
            <a:ext cx="8641500" cy="4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 pipe is a form of redirection (transfer of standard output to some other destination) that is used in Linux and other Unix-like operating systems to send the output of one command/program/process to another command/program/process for further processing. The Unix/Linux systems allow stdout of a command to be connected to stdin of another command. You can make it do so by using the pipe character ‘|’.</a:t>
            </a:r>
            <a:endParaRPr>
              <a:solidFill>
                <a:schemeClr val="dk1"/>
              </a:solidFill>
            </a:endParaRPr>
          </a:p>
          <a:p>
            <a:pPr marL="0" lvl="0" indent="0" algn="l" rtl="0">
              <a:spcBef>
                <a:spcPts val="1600"/>
              </a:spcBef>
              <a:spcAft>
                <a:spcPts val="0"/>
              </a:spcAft>
              <a:buNone/>
            </a:pPr>
            <a:r>
              <a:rPr lang="en">
                <a:solidFill>
                  <a:schemeClr val="dk1"/>
                </a:solidFill>
              </a:rPr>
              <a:t>Pipe is used to combine two or more commands, and in this, the output of one command acts as input to another command, and this command’s output may act as input to the next command and so on.</a:t>
            </a:r>
            <a:endParaRPr>
              <a:solidFill>
                <a:schemeClr val="dk1"/>
              </a:solidFill>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Syntax:</a:t>
            </a:r>
            <a:br>
              <a:rPr lang="en" b="1">
                <a:solidFill>
                  <a:schemeClr val="dk1"/>
                </a:solidFill>
                <a:latin typeface="Roboto Condensed"/>
                <a:ea typeface="Roboto Condensed"/>
                <a:cs typeface="Roboto Condensed"/>
                <a:sym typeface="Roboto Condensed"/>
              </a:rPr>
            </a:br>
            <a:r>
              <a:rPr lang="en">
                <a:solidFill>
                  <a:schemeClr val="dk1"/>
                </a:solidFill>
              </a:rPr>
              <a:t>command_1 | command_2 | command_3 | .... | command_N</a:t>
            </a:r>
            <a:endParaRPr>
              <a:solidFill>
                <a:schemeClr val="dk1"/>
              </a:solidFill>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Examples:</a:t>
            </a:r>
            <a:endParaRPr b="1">
              <a:solidFill>
                <a:schemeClr val="dk1"/>
              </a:solidFill>
              <a:latin typeface="Roboto Condensed"/>
              <a:ea typeface="Roboto Condensed"/>
              <a:cs typeface="Roboto Condensed"/>
              <a:sym typeface="Roboto Condensed"/>
            </a:endParaRPr>
          </a:p>
          <a:p>
            <a:pPr marL="457200" lvl="0" indent="-304800" algn="l" rtl="0">
              <a:spcBef>
                <a:spcPts val="1600"/>
              </a:spcBef>
              <a:spcAft>
                <a:spcPts val="0"/>
              </a:spcAft>
              <a:buClr>
                <a:schemeClr val="dk1"/>
              </a:buClr>
              <a:buSzPts val="1200"/>
              <a:buChar char="●"/>
            </a:pPr>
            <a:r>
              <a:rPr lang="en">
                <a:solidFill>
                  <a:schemeClr val="dk1"/>
                </a:solidFill>
              </a:rPr>
              <a:t>Read file then sort it: </a:t>
            </a:r>
            <a:r>
              <a:rPr lang="en" b="1">
                <a:solidFill>
                  <a:schemeClr val="dk1"/>
                </a:solidFill>
                <a:latin typeface="Roboto Condensed"/>
                <a:ea typeface="Roboto Condensed"/>
                <a:cs typeface="Roboto Condensed"/>
                <a:sym typeface="Roboto Condensed"/>
              </a:rPr>
              <a:t>cat file.txt | sort</a:t>
            </a:r>
            <a:endParaRPr b="1">
              <a:solidFill>
                <a:schemeClr val="dk1"/>
              </a:solidFill>
              <a:latin typeface="Roboto Condensed"/>
              <a:ea typeface="Roboto Condensed"/>
              <a:cs typeface="Roboto Condensed"/>
              <a:sym typeface="Roboto Condensed"/>
            </a:endParaRPr>
          </a:p>
          <a:p>
            <a:pPr marL="457200" lvl="0" indent="-304800" algn="l" rtl="0">
              <a:spcBef>
                <a:spcPts val="0"/>
              </a:spcBef>
              <a:spcAft>
                <a:spcPts val="0"/>
              </a:spcAft>
              <a:buClr>
                <a:schemeClr val="dk1"/>
              </a:buClr>
              <a:buSzPts val="1200"/>
              <a:buChar char="●"/>
            </a:pPr>
            <a:r>
              <a:rPr lang="en">
                <a:solidFill>
                  <a:schemeClr val="dk1"/>
                </a:solidFill>
              </a:rPr>
              <a:t>Print lines that contain specific word: </a:t>
            </a:r>
            <a:r>
              <a:rPr lang="en" b="1">
                <a:solidFill>
                  <a:schemeClr val="dk1"/>
                </a:solidFill>
                <a:latin typeface="Roboto Condensed"/>
                <a:ea typeface="Roboto Condensed"/>
                <a:cs typeface="Roboto Condensed"/>
                <a:sym typeface="Roboto Condensed"/>
              </a:rPr>
              <a:t>cat file.txt | grep “word”</a:t>
            </a:r>
            <a:endParaRPr b="1">
              <a:solidFill>
                <a:schemeClr val="dk1"/>
              </a:solidFill>
              <a:latin typeface="Roboto Condensed"/>
              <a:ea typeface="Roboto Condensed"/>
              <a:cs typeface="Roboto Condensed"/>
              <a:sym typeface="Roboto Condensed"/>
            </a:endParaRPr>
          </a:p>
          <a:p>
            <a:pPr marL="457200" lvl="0" indent="-304800" algn="l" rtl="0">
              <a:spcBef>
                <a:spcPts val="0"/>
              </a:spcBef>
              <a:spcAft>
                <a:spcPts val="0"/>
              </a:spcAft>
              <a:buClr>
                <a:schemeClr val="dk1"/>
              </a:buClr>
              <a:buSzPts val="1200"/>
              <a:buChar char="●"/>
            </a:pPr>
            <a:r>
              <a:rPr lang="en">
                <a:solidFill>
                  <a:schemeClr val="dk1"/>
                </a:solidFill>
              </a:rPr>
              <a:t>View a file with the ability to scroll through it: </a:t>
            </a:r>
            <a:r>
              <a:rPr lang="en" b="1">
                <a:solidFill>
                  <a:schemeClr val="dk1"/>
                </a:solidFill>
                <a:latin typeface="Roboto Condensed"/>
                <a:ea typeface="Roboto Condensed"/>
                <a:cs typeface="Roboto Condensed"/>
                <a:sym typeface="Roboto Condensed"/>
              </a:rPr>
              <a:t>cat file.txt | more</a:t>
            </a:r>
            <a:endParaRPr b="1">
              <a:solidFill>
                <a:schemeClr val="dk1"/>
              </a:solidFill>
              <a:latin typeface="Roboto Condensed"/>
              <a:ea typeface="Roboto Condensed"/>
              <a:cs typeface="Roboto Condensed"/>
              <a:sym typeface="Roboto Condensed"/>
            </a:endParaRPr>
          </a:p>
          <a:p>
            <a:pPr marL="457200" lvl="0" indent="-304800" algn="l" rtl="0">
              <a:spcBef>
                <a:spcPts val="0"/>
              </a:spcBef>
              <a:spcAft>
                <a:spcPts val="0"/>
              </a:spcAft>
              <a:buClr>
                <a:schemeClr val="dk1"/>
              </a:buClr>
              <a:buSzPts val="1200"/>
              <a:buChar char="●"/>
            </a:pPr>
            <a:r>
              <a:rPr lang="en">
                <a:solidFill>
                  <a:schemeClr val="dk1"/>
                </a:solidFill>
              </a:rPr>
              <a:t>Sort file and remove duplicate lines: </a:t>
            </a:r>
            <a:r>
              <a:rPr lang="en" b="1">
                <a:solidFill>
                  <a:schemeClr val="dk1"/>
                </a:solidFill>
                <a:latin typeface="Roboto Condensed"/>
                <a:ea typeface="Roboto Condensed"/>
                <a:cs typeface="Roboto Condensed"/>
                <a:sym typeface="Roboto Condensed"/>
              </a:rPr>
              <a:t>sort file.txt | uniq</a:t>
            </a:r>
            <a:endParaRPr>
              <a:solidFill>
                <a:schemeClr val="dk1"/>
              </a:solidFill>
            </a:endParaRPr>
          </a:p>
          <a:p>
            <a:pPr marL="0" lvl="0" indent="0" algn="l" rtl="0">
              <a:spcBef>
                <a:spcPts val="1600"/>
              </a:spcBef>
              <a:spcAft>
                <a:spcPts val="1600"/>
              </a:spcAft>
              <a:buNone/>
            </a:pPr>
            <a:endParaRPr>
              <a:solidFill>
                <a:schemeClr val="dk1"/>
              </a:solidFill>
            </a:endParaRPr>
          </a:p>
        </p:txBody>
      </p:sp>
      <p:sp>
        <p:nvSpPr>
          <p:cNvPr id="214" name="Google Shape;214;p39"/>
          <p:cNvSpPr txBox="1">
            <a:spLocks noGrp="1"/>
          </p:cNvSpPr>
          <p:nvPr>
            <p:ph type="ctrTitle"/>
          </p:nvPr>
        </p:nvSpPr>
        <p:spPr>
          <a:xfrm>
            <a:off x="1964850" y="352850"/>
            <a:ext cx="5214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Input/Output Redirection &amp; Piping</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0"/>
          <p:cNvSpPr txBox="1">
            <a:spLocks noGrp="1"/>
          </p:cNvSpPr>
          <p:nvPr>
            <p:ph type="ctrTitle"/>
          </p:nvPr>
        </p:nvSpPr>
        <p:spPr>
          <a:xfrm>
            <a:off x="2638350" y="659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Questions?</a:t>
            </a:r>
            <a:endParaRPr sz="2800"/>
          </a:p>
        </p:txBody>
      </p:sp>
      <p:cxnSp>
        <p:nvCxnSpPr>
          <p:cNvPr id="220" name="Google Shape;220;p40"/>
          <p:cNvCxnSpPr/>
          <p:nvPr/>
        </p:nvCxnSpPr>
        <p:spPr>
          <a:xfrm>
            <a:off x="4569600" y="149450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221" name="Google Shape;221;p40"/>
          <p:cNvCxnSpPr/>
          <p:nvPr/>
        </p:nvCxnSpPr>
        <p:spPr>
          <a:xfrm>
            <a:off x="0" y="3568175"/>
            <a:ext cx="4574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7"/>
          <p:cNvSpPr txBox="1">
            <a:spLocks noGrp="1"/>
          </p:cNvSpPr>
          <p:nvPr>
            <p:ph type="ctrTitle"/>
          </p:nvPr>
        </p:nvSpPr>
        <p:spPr>
          <a:xfrm flipH="1">
            <a:off x="1147625" y="3008950"/>
            <a:ext cx="76056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SCHEDULE &amp; AUTOMATE TASKS</a:t>
            </a:r>
            <a:endParaRPr/>
          </a:p>
        </p:txBody>
      </p:sp>
      <p:sp>
        <p:nvSpPr>
          <p:cNvPr id="328" name="Google Shape;328;p57"/>
          <p:cNvSpPr txBox="1">
            <a:spLocks noGrp="1"/>
          </p:cNvSpPr>
          <p:nvPr>
            <p:ph type="title" idx="2"/>
          </p:nvPr>
        </p:nvSpPr>
        <p:spPr>
          <a:xfrm flipH="1">
            <a:off x="1147579" y="21714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cxnSp>
        <p:nvCxnSpPr>
          <p:cNvPr id="329" name="Google Shape;329;p57"/>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
        <p:nvSpPr>
          <p:cNvPr id="330" name="Google Shape;330;p57"/>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Automate and schedule services and tasks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8"/>
          <p:cNvSpPr txBox="1">
            <a:spLocks noGrp="1"/>
          </p:cNvSpPr>
          <p:nvPr>
            <p:ph type="body" idx="1"/>
          </p:nvPr>
        </p:nvSpPr>
        <p:spPr>
          <a:xfrm>
            <a:off x="249350" y="991800"/>
            <a:ext cx="8641500" cy="4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Running one server, or a fleet of servers, involves some periodic cleanup tasks. Temporary files need deleting, logs need rotating, caches need expiring, reports need running, and much more. You can either spend every working day with an ever-growing checklist of things to do, or learn how Linux can schedule jobs to be run in the wee hours when you’re sleeping.</a:t>
            </a:r>
            <a:endParaRPr>
              <a:solidFill>
                <a:schemeClr val="dk1"/>
              </a:solidFill>
            </a:endParaRPr>
          </a:p>
          <a:p>
            <a:pPr marL="0" lvl="0" indent="0" algn="l" rtl="0">
              <a:spcBef>
                <a:spcPts val="1600"/>
              </a:spcBef>
              <a:spcAft>
                <a:spcPts val="0"/>
              </a:spcAft>
              <a:buNone/>
            </a:pPr>
            <a:r>
              <a:rPr lang="en">
                <a:solidFill>
                  <a:schemeClr val="dk1"/>
                </a:solidFill>
              </a:rPr>
              <a:t>Linux has two ways of scheduling jobs based on whether they’re regularly occurring. The </a:t>
            </a:r>
            <a:r>
              <a:rPr lang="en" b="1">
                <a:solidFill>
                  <a:schemeClr val="dk1"/>
                </a:solidFill>
                <a:latin typeface="Roboto Condensed"/>
                <a:ea typeface="Roboto Condensed"/>
                <a:cs typeface="Roboto Condensed"/>
                <a:sym typeface="Roboto Condensed"/>
              </a:rPr>
              <a:t>cron system</a:t>
            </a:r>
            <a:r>
              <a:rPr lang="en">
                <a:solidFill>
                  <a:schemeClr val="dk1"/>
                </a:solidFill>
              </a:rPr>
              <a:t> runs jobs on a schedule that can be monthly, weekly, daily, hourly, or even per minute. The at system is used for one-off jobs, such as to run a job over the weekend.</a:t>
            </a:r>
            <a:endParaRPr>
              <a:solidFill>
                <a:schemeClr val="dk1"/>
              </a:solidFill>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The Cron System</a:t>
            </a:r>
            <a:endParaRPr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a:solidFill>
                  <a:schemeClr val="dk1"/>
                </a:solidFill>
              </a:rPr>
              <a:t>Cron is the main job scheduler in Linux. Named after the Greek word for time, chronos, cron runs a job for you on a fixed schedule. Jobs can be anything that can be run on the command line including calling another shell script.</a:t>
            </a:r>
            <a:endParaRPr>
              <a:solidFill>
                <a:schemeClr val="dk1"/>
              </a:solidFill>
            </a:endParaRPr>
          </a:p>
          <a:p>
            <a:pPr marL="0" lvl="0" indent="0" algn="l" rtl="0">
              <a:spcBef>
                <a:spcPts val="1600"/>
              </a:spcBef>
              <a:spcAft>
                <a:spcPts val="0"/>
              </a:spcAft>
              <a:buNone/>
            </a:pPr>
            <a:r>
              <a:rPr lang="en">
                <a:solidFill>
                  <a:schemeClr val="dk1"/>
                </a:solidFill>
              </a:rPr>
              <a:t>People typically schedule intensive jobs at times when the system is expected to be underused such as overnight. By separating the interactive user sessions from the heavy batch work, both classes get better performance. Your Linux system almost certainly has a handful of jobs set to run overnight or at least on a daily basis.</a:t>
            </a:r>
            <a:endParaRPr>
              <a:solidFill>
                <a:schemeClr val="dk1"/>
              </a:solidFill>
            </a:endParaRPr>
          </a:p>
          <a:p>
            <a:pPr marL="0" lvl="0" indent="0" algn="l" rtl="0">
              <a:spcBef>
                <a:spcPts val="1600"/>
              </a:spcBef>
              <a:spcAft>
                <a:spcPts val="1600"/>
              </a:spcAft>
              <a:buNone/>
            </a:pPr>
            <a:r>
              <a:rPr lang="en">
                <a:solidFill>
                  <a:schemeClr val="dk1"/>
                </a:solidFill>
              </a:rPr>
              <a:t>Cron has several moving parts. A daemon called </a:t>
            </a:r>
            <a:r>
              <a:rPr lang="en" b="1">
                <a:solidFill>
                  <a:schemeClr val="dk1"/>
                </a:solidFill>
                <a:latin typeface="Roboto Condensed"/>
                <a:ea typeface="Roboto Condensed"/>
                <a:cs typeface="Roboto Condensed"/>
                <a:sym typeface="Roboto Condensed"/>
              </a:rPr>
              <a:t>crond </a:t>
            </a:r>
            <a:r>
              <a:rPr lang="en">
                <a:solidFill>
                  <a:schemeClr val="dk1"/>
                </a:solidFill>
              </a:rPr>
              <a:t>runs in the background and executes tasks on behalf of all users. Jobs are configured through </a:t>
            </a:r>
            <a:r>
              <a:rPr lang="en" b="1">
                <a:solidFill>
                  <a:schemeClr val="dk1"/>
                </a:solidFill>
                <a:latin typeface="Roboto Condensed"/>
                <a:ea typeface="Roboto Condensed"/>
                <a:cs typeface="Roboto Condensed"/>
                <a:sym typeface="Roboto Condensed"/>
              </a:rPr>
              <a:t>crontab</a:t>
            </a:r>
            <a:r>
              <a:rPr lang="en">
                <a:solidFill>
                  <a:schemeClr val="dk1"/>
                </a:solidFill>
              </a:rPr>
              <a:t>, which is a utility that manipulates the individual user cron tables. Finally, a series of configuration files under /etc can also contain jobs and control which users are allowed to add jobs using crontab.</a:t>
            </a:r>
            <a:endParaRPr>
              <a:solidFill>
                <a:schemeClr val="dk1"/>
              </a:solidFill>
            </a:endParaRPr>
          </a:p>
        </p:txBody>
      </p:sp>
      <p:sp>
        <p:nvSpPr>
          <p:cNvPr id="336" name="Google Shape;336;p58"/>
          <p:cNvSpPr txBox="1">
            <a:spLocks noGrp="1"/>
          </p:cNvSpPr>
          <p:nvPr>
            <p:ph type="ctrTitle"/>
          </p:nvPr>
        </p:nvSpPr>
        <p:spPr>
          <a:xfrm>
            <a:off x="249350" y="352850"/>
            <a:ext cx="87909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9"/>
          <p:cNvSpPr txBox="1">
            <a:spLocks noGrp="1"/>
          </p:cNvSpPr>
          <p:nvPr>
            <p:ph type="body" idx="1"/>
          </p:nvPr>
        </p:nvSpPr>
        <p:spPr>
          <a:xfrm>
            <a:off x="249350" y="991800"/>
            <a:ext cx="8641500" cy="4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Roboto Condensed"/>
                <a:ea typeface="Roboto Condensed"/>
                <a:cs typeface="Roboto Condensed"/>
                <a:sym typeface="Roboto Condensed"/>
              </a:rPr>
              <a:t>Configuring crontabs</a:t>
            </a:r>
            <a:endParaRPr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a:solidFill>
                  <a:schemeClr val="dk1"/>
                </a:solidFill>
              </a:rPr>
              <a:t>The cron system has evolved over time. The utilities themselves have improved to allow more configuration options. Distributions have also added more default settings to make common tasks easier.</a:t>
            </a:r>
            <a:endParaRPr>
              <a:solidFill>
                <a:schemeClr val="dk1"/>
              </a:solidFill>
            </a:endParaRPr>
          </a:p>
          <a:p>
            <a:pPr marL="0" lvl="0" indent="0" algn="l" rtl="0">
              <a:spcBef>
                <a:spcPts val="1600"/>
              </a:spcBef>
              <a:spcAft>
                <a:spcPts val="0"/>
              </a:spcAft>
              <a:buNone/>
            </a:pPr>
            <a:r>
              <a:rPr lang="en">
                <a:solidFill>
                  <a:schemeClr val="dk1"/>
                </a:solidFill>
              </a:rPr>
              <a:t>The crontab, or cron table, is both a thing that stores a list of jobs for a user and the utility to manage the table.</a:t>
            </a:r>
            <a:endParaRPr>
              <a:solidFill>
                <a:schemeClr val="dk1"/>
              </a:solidFill>
            </a:endParaRPr>
          </a:p>
          <a:p>
            <a:pPr marL="0" lvl="0" indent="0" algn="l" rtl="0">
              <a:spcBef>
                <a:spcPts val="1600"/>
              </a:spcBef>
              <a:spcAft>
                <a:spcPts val="0"/>
              </a:spcAft>
              <a:buNone/>
            </a:pPr>
            <a:r>
              <a:rPr lang="en">
                <a:solidFill>
                  <a:schemeClr val="dk1"/>
                </a:solidFill>
              </a:rPr>
              <a:t>The simplest way to use crontab is to run it with the </a:t>
            </a:r>
            <a:r>
              <a:rPr lang="en" b="1">
                <a:solidFill>
                  <a:schemeClr val="dk1"/>
                </a:solidFill>
                <a:latin typeface="Roboto Condensed"/>
                <a:ea typeface="Roboto Condensed"/>
                <a:cs typeface="Roboto Condensed"/>
                <a:sym typeface="Roboto Condensed"/>
              </a:rPr>
              <a:t>-e</a:t>
            </a:r>
            <a:r>
              <a:rPr lang="en">
                <a:solidFill>
                  <a:schemeClr val="dk1"/>
                </a:solidFill>
              </a:rPr>
              <a:t> flag, which means you want to edit the current user’s crontab. You are placed into an editor showing the current crontab. After you make changes and save, your input is checked to make sure it’s a valid crontab. If the validation check fails, you are given an option to go back so that you don’t lose your changes.</a:t>
            </a:r>
            <a:endParaRPr>
              <a:solidFill>
                <a:schemeClr val="dk1"/>
              </a:solidFill>
            </a:endParaRPr>
          </a:p>
          <a:p>
            <a:pPr marL="0" lvl="0" indent="0" algn="l" rtl="0">
              <a:spcBef>
                <a:spcPts val="1600"/>
              </a:spcBef>
              <a:spcAft>
                <a:spcPts val="0"/>
              </a:spcAft>
              <a:buNone/>
            </a:pPr>
            <a:r>
              <a:rPr lang="en">
                <a:solidFill>
                  <a:schemeClr val="dk1"/>
                </a:solidFill>
              </a:rPr>
              <a:t>If you are root, the</a:t>
            </a:r>
            <a:r>
              <a:rPr lang="en" b="1">
                <a:solidFill>
                  <a:schemeClr val="dk1"/>
                </a:solidFill>
                <a:latin typeface="Roboto Condensed"/>
                <a:ea typeface="Roboto Condensed"/>
                <a:cs typeface="Roboto Condensed"/>
                <a:sym typeface="Roboto Condensed"/>
              </a:rPr>
              <a:t> -u</a:t>
            </a:r>
            <a:r>
              <a:rPr lang="en">
                <a:solidFill>
                  <a:schemeClr val="dk1"/>
                </a:solidFill>
              </a:rPr>
              <a:t> option allows you to supply a username so that you can view or edit that user. To edit ali’s crontab, run crontab -e -u ali.</a:t>
            </a:r>
            <a:endParaRPr>
              <a:solidFill>
                <a:schemeClr val="dk1"/>
              </a:solidFill>
            </a:endParaRPr>
          </a:p>
          <a:p>
            <a:pPr marL="0" lvl="0" indent="0" algn="l" rtl="0">
              <a:spcBef>
                <a:spcPts val="1600"/>
              </a:spcBef>
              <a:spcAft>
                <a:spcPts val="0"/>
              </a:spcAft>
              <a:buNone/>
            </a:pPr>
            <a:r>
              <a:rPr lang="en">
                <a:solidFill>
                  <a:schemeClr val="dk1"/>
                </a:solidFill>
              </a:rPr>
              <a:t>The </a:t>
            </a:r>
            <a:r>
              <a:rPr lang="en" b="1">
                <a:solidFill>
                  <a:schemeClr val="dk1"/>
                </a:solidFill>
                <a:latin typeface="Roboto Condensed"/>
                <a:ea typeface="Roboto Condensed"/>
                <a:cs typeface="Roboto Condensed"/>
                <a:sym typeface="Roboto Condensed"/>
              </a:rPr>
              <a:t>-l</a:t>
            </a:r>
            <a:r>
              <a:rPr lang="en">
                <a:solidFill>
                  <a:schemeClr val="dk1"/>
                </a:solidFill>
              </a:rPr>
              <a:t> flag displays the crontab rather than editing it.</a:t>
            </a:r>
            <a:endParaRPr>
              <a:solidFill>
                <a:schemeClr val="dk1"/>
              </a:solidFill>
            </a:endParaRPr>
          </a:p>
          <a:p>
            <a:pPr marL="0" lvl="0" indent="0" algn="l" rtl="0">
              <a:spcBef>
                <a:spcPts val="1600"/>
              </a:spcBef>
              <a:spcAft>
                <a:spcPts val="1600"/>
              </a:spcAft>
              <a:buNone/>
            </a:pPr>
            <a:endParaRPr>
              <a:solidFill>
                <a:schemeClr val="dk1"/>
              </a:solidFill>
            </a:endParaRPr>
          </a:p>
        </p:txBody>
      </p:sp>
      <p:sp>
        <p:nvSpPr>
          <p:cNvPr id="342" name="Google Shape;342;p59"/>
          <p:cNvSpPr txBox="1">
            <a:spLocks noGrp="1"/>
          </p:cNvSpPr>
          <p:nvPr>
            <p:ph type="ctrTitle"/>
          </p:nvPr>
        </p:nvSpPr>
        <p:spPr>
          <a:xfrm>
            <a:off x="249350" y="352850"/>
            <a:ext cx="87909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Scheduling</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60"/>
          <p:cNvSpPr txBox="1">
            <a:spLocks noGrp="1"/>
          </p:cNvSpPr>
          <p:nvPr>
            <p:ph type="body" idx="1"/>
          </p:nvPr>
        </p:nvSpPr>
        <p:spPr>
          <a:xfrm>
            <a:off x="249350" y="991800"/>
            <a:ext cx="8641500" cy="4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Roboto Condensed"/>
                <a:ea typeface="Roboto Condensed"/>
                <a:cs typeface="Roboto Condensed"/>
                <a:sym typeface="Roboto Condensed"/>
              </a:rPr>
              <a:t>Matching Times</a:t>
            </a:r>
            <a:endParaRPr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a:solidFill>
                  <a:schemeClr val="dk1"/>
                </a:solidFill>
              </a:rPr>
              <a:t>The crontab itself has undergone some improvements in formatting, and most are built around the idea that there are five columns to specify when the job is run and then the rest of the line contains the text to be executed.</a:t>
            </a:r>
            <a:endParaRPr>
              <a:solidFill>
                <a:schemeClr val="dk1"/>
              </a:solidFill>
            </a:endParaRPr>
          </a:p>
          <a:p>
            <a:pPr marL="0" lvl="0" indent="0" algn="l" rtl="0">
              <a:spcBef>
                <a:spcPts val="1600"/>
              </a:spcBef>
              <a:spcAft>
                <a:spcPts val="0"/>
              </a:spcAft>
              <a:buNone/>
            </a:pPr>
            <a:r>
              <a:rPr lang="en">
                <a:solidFill>
                  <a:schemeClr val="dk1"/>
                </a:solidFill>
              </a:rPr>
              <a:t>The columns, in order, are</a:t>
            </a:r>
            <a:endParaRPr>
              <a:solidFill>
                <a:schemeClr val="dk1"/>
              </a:solidFill>
            </a:endParaRPr>
          </a:p>
          <a:p>
            <a:pPr marL="457200" lvl="0" indent="-304800" algn="l" rtl="0">
              <a:spcBef>
                <a:spcPts val="1600"/>
              </a:spcBef>
              <a:spcAft>
                <a:spcPts val="0"/>
              </a:spcAft>
              <a:buClr>
                <a:schemeClr val="dk1"/>
              </a:buClr>
              <a:buSzPts val="1200"/>
              <a:buAutoNum type="arabicPeriod"/>
            </a:pPr>
            <a:r>
              <a:rPr lang="en">
                <a:solidFill>
                  <a:schemeClr val="dk1"/>
                </a:solidFill>
              </a:rPr>
              <a:t>Minute (0-59)</a:t>
            </a:r>
            <a:endParaRPr>
              <a:solidFill>
                <a:schemeClr val="dk1"/>
              </a:solidFill>
            </a:endParaRPr>
          </a:p>
          <a:p>
            <a:pPr marL="457200" lvl="0" indent="-304800" algn="l" rtl="0">
              <a:spcBef>
                <a:spcPts val="0"/>
              </a:spcBef>
              <a:spcAft>
                <a:spcPts val="0"/>
              </a:spcAft>
              <a:buClr>
                <a:schemeClr val="dk1"/>
              </a:buClr>
              <a:buSzPts val="1200"/>
              <a:buAutoNum type="arabicPeriod"/>
            </a:pPr>
            <a:r>
              <a:rPr lang="en">
                <a:solidFill>
                  <a:schemeClr val="dk1"/>
                </a:solidFill>
              </a:rPr>
              <a:t>Hour in 24 hour time (0-23)</a:t>
            </a:r>
            <a:endParaRPr>
              <a:solidFill>
                <a:schemeClr val="dk1"/>
              </a:solidFill>
            </a:endParaRPr>
          </a:p>
          <a:p>
            <a:pPr marL="457200" lvl="0" indent="-304800" algn="l" rtl="0">
              <a:spcBef>
                <a:spcPts val="0"/>
              </a:spcBef>
              <a:spcAft>
                <a:spcPts val="0"/>
              </a:spcAft>
              <a:buClr>
                <a:schemeClr val="dk1"/>
              </a:buClr>
              <a:buSzPts val="1200"/>
              <a:buAutoNum type="arabicPeriod"/>
            </a:pPr>
            <a:r>
              <a:rPr lang="en">
                <a:solidFill>
                  <a:schemeClr val="dk1"/>
                </a:solidFill>
              </a:rPr>
              <a:t>Day of month (1-31)</a:t>
            </a:r>
            <a:endParaRPr>
              <a:solidFill>
                <a:schemeClr val="dk1"/>
              </a:solidFill>
            </a:endParaRPr>
          </a:p>
          <a:p>
            <a:pPr marL="457200" lvl="0" indent="-304800" algn="l" rtl="0">
              <a:spcBef>
                <a:spcPts val="0"/>
              </a:spcBef>
              <a:spcAft>
                <a:spcPts val="0"/>
              </a:spcAft>
              <a:buClr>
                <a:schemeClr val="dk1"/>
              </a:buClr>
              <a:buSzPts val="1200"/>
              <a:buAutoNum type="arabicPeriod"/>
            </a:pPr>
            <a:r>
              <a:rPr lang="en">
                <a:solidFill>
                  <a:schemeClr val="dk1"/>
                </a:solidFill>
              </a:rPr>
              <a:t>Month (1-12)</a:t>
            </a:r>
            <a:endParaRPr>
              <a:solidFill>
                <a:schemeClr val="dk1"/>
              </a:solidFill>
            </a:endParaRPr>
          </a:p>
          <a:p>
            <a:pPr marL="457200" lvl="0" indent="-304800" algn="l" rtl="0">
              <a:spcBef>
                <a:spcPts val="0"/>
              </a:spcBef>
              <a:spcAft>
                <a:spcPts val="0"/>
              </a:spcAft>
              <a:buClr>
                <a:schemeClr val="dk1"/>
              </a:buClr>
              <a:buSzPts val="1200"/>
              <a:buAutoNum type="arabicPeriod"/>
            </a:pPr>
            <a:r>
              <a:rPr lang="en">
                <a:solidFill>
                  <a:schemeClr val="dk1"/>
                </a:solidFill>
              </a:rPr>
              <a:t>Day of week (0-7 with 0 and 7 being Sunday)</a:t>
            </a:r>
            <a:endParaRPr>
              <a:solidFill>
                <a:schemeClr val="dk1"/>
              </a:solidFill>
            </a:endParaRPr>
          </a:p>
          <a:p>
            <a:pPr marL="0" lvl="0" indent="0" algn="l" rtl="0">
              <a:spcBef>
                <a:spcPts val="1600"/>
              </a:spcBef>
              <a:spcAft>
                <a:spcPts val="0"/>
              </a:spcAft>
              <a:buNone/>
            </a:pPr>
            <a:r>
              <a:rPr lang="en">
                <a:solidFill>
                  <a:schemeClr val="dk1"/>
                </a:solidFill>
              </a:rPr>
              <a:t>Each column must be filled in. If you want to match all values for a column, use an asterisk (*).</a:t>
            </a:r>
            <a:endParaRPr>
              <a:solidFill>
                <a:schemeClr val="dk1"/>
              </a:solidFill>
            </a:endParaRPr>
          </a:p>
          <a:p>
            <a:pPr marL="0" lvl="0" indent="0" algn="l" rtl="0">
              <a:spcBef>
                <a:spcPts val="1600"/>
              </a:spcBef>
              <a:spcAft>
                <a:spcPts val="0"/>
              </a:spcAft>
              <a:buNone/>
            </a:pPr>
            <a:endParaRPr>
              <a:solidFill>
                <a:schemeClr val="dk1"/>
              </a:solidFill>
            </a:endParaRPr>
          </a:p>
          <a:p>
            <a:pPr marL="0" lvl="0" indent="0" algn="l" rtl="0">
              <a:spcBef>
                <a:spcPts val="1600"/>
              </a:spcBef>
              <a:spcAft>
                <a:spcPts val="1600"/>
              </a:spcAft>
              <a:buNone/>
            </a:pPr>
            <a:endParaRPr>
              <a:solidFill>
                <a:schemeClr val="dk1"/>
              </a:solidFill>
            </a:endParaRPr>
          </a:p>
        </p:txBody>
      </p:sp>
      <p:sp>
        <p:nvSpPr>
          <p:cNvPr id="348" name="Google Shape;348;p60"/>
          <p:cNvSpPr txBox="1">
            <a:spLocks noGrp="1"/>
          </p:cNvSpPr>
          <p:nvPr>
            <p:ph type="ctrTitle"/>
          </p:nvPr>
        </p:nvSpPr>
        <p:spPr>
          <a:xfrm>
            <a:off x="249350" y="352850"/>
            <a:ext cx="87909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Scheduling</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ctrTitle"/>
          </p:nvPr>
        </p:nvSpPr>
        <p:spPr>
          <a:xfrm flipH="1">
            <a:off x="1147625" y="3008950"/>
            <a:ext cx="76056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FUNDAMENTALS</a:t>
            </a:r>
            <a:endParaRPr/>
          </a:p>
        </p:txBody>
      </p:sp>
      <p:sp>
        <p:nvSpPr>
          <p:cNvPr id="140" name="Google Shape;140;p27"/>
          <p:cNvSpPr txBox="1">
            <a:spLocks noGrp="1"/>
          </p:cNvSpPr>
          <p:nvPr>
            <p:ph type="title" idx="2"/>
          </p:nvPr>
        </p:nvSpPr>
        <p:spPr>
          <a:xfrm flipH="1">
            <a:off x="1147579" y="21714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41" name="Google Shape;141;p27"/>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
        <p:nvSpPr>
          <p:cNvPr id="142" name="Google Shape;142;p27"/>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know command line skills and commands.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61"/>
          <p:cNvSpPr txBox="1">
            <a:spLocks noGrp="1"/>
          </p:cNvSpPr>
          <p:nvPr>
            <p:ph type="body" idx="1"/>
          </p:nvPr>
        </p:nvSpPr>
        <p:spPr>
          <a:xfrm>
            <a:off x="249350" y="991800"/>
            <a:ext cx="8641500" cy="4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Roboto Condensed"/>
                <a:ea typeface="Roboto Condensed"/>
                <a:cs typeface="Roboto Condensed"/>
                <a:sym typeface="Roboto Condensed"/>
              </a:rPr>
              <a:t>Some examples illustrate how the schedules work:</a:t>
            </a:r>
            <a:endParaRPr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0 12 * * *</a:t>
            </a:r>
            <a:r>
              <a:rPr lang="en">
                <a:solidFill>
                  <a:schemeClr val="dk1"/>
                </a:solidFill>
              </a:rPr>
              <a:t> - The minute is 0, the hour is 12, and it is to run on all months and days. This runs at 12:00 noon every day.</a:t>
            </a:r>
            <a:endParaRPr>
              <a:solidFill>
                <a:schemeClr val="dk1"/>
              </a:solidFill>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0 0 1 1 *</a:t>
            </a:r>
            <a:r>
              <a:rPr lang="en">
                <a:solidFill>
                  <a:schemeClr val="dk1"/>
                </a:solidFill>
              </a:rPr>
              <a:t> - The minute and hour are both 0 so, this means midnight. The day of the month and month are both 1, which is January 1. This job runs at midnight on New Year’s day.</a:t>
            </a:r>
            <a:endParaRPr>
              <a:solidFill>
                <a:schemeClr val="dk1"/>
              </a:solidFill>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 * * * *</a:t>
            </a:r>
            <a:r>
              <a:rPr lang="en">
                <a:solidFill>
                  <a:schemeClr val="dk1"/>
                </a:solidFill>
              </a:rPr>
              <a:t> - Runs every minute.</a:t>
            </a:r>
            <a:endParaRPr>
              <a:solidFill>
                <a:schemeClr val="dk1"/>
              </a:solidFill>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30 5 * * 1</a:t>
            </a:r>
            <a:r>
              <a:rPr lang="en">
                <a:solidFill>
                  <a:schemeClr val="dk1"/>
                </a:solidFill>
              </a:rPr>
              <a:t> - Runs at 5:30 a.m. every Monday.</a:t>
            </a:r>
            <a:endParaRPr>
              <a:solidFill>
                <a:schemeClr val="dk1"/>
              </a:solidFill>
            </a:endParaRPr>
          </a:p>
          <a:p>
            <a:pPr marL="0" lvl="0" indent="0" algn="l" rtl="0">
              <a:spcBef>
                <a:spcPts val="1600"/>
              </a:spcBef>
              <a:spcAft>
                <a:spcPts val="1600"/>
              </a:spcAft>
              <a:buNone/>
            </a:pPr>
            <a:r>
              <a:rPr lang="en">
                <a:solidFill>
                  <a:schemeClr val="dk1"/>
                </a:solidFill>
              </a:rPr>
              <a:t>All columns must match for the job to run. One interesting exception is that if you specify both the day of the month and the day of the week (columns 3 and 5), the job will run with either match. Otherwise all columns must match up for the job to run. So 30 5 1 * 1 runs at 5:30 on the first of the month and every Monday.</a:t>
            </a:r>
            <a:endParaRPr>
              <a:solidFill>
                <a:schemeClr val="dk1"/>
              </a:solidFill>
            </a:endParaRPr>
          </a:p>
        </p:txBody>
      </p:sp>
      <p:sp>
        <p:nvSpPr>
          <p:cNvPr id="354" name="Google Shape;354;p61"/>
          <p:cNvSpPr txBox="1">
            <a:spLocks noGrp="1"/>
          </p:cNvSpPr>
          <p:nvPr>
            <p:ph type="ctrTitle"/>
          </p:nvPr>
        </p:nvSpPr>
        <p:spPr>
          <a:xfrm>
            <a:off x="249350" y="352850"/>
            <a:ext cx="87909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Scheduling</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2"/>
          <p:cNvSpPr txBox="1">
            <a:spLocks noGrp="1"/>
          </p:cNvSpPr>
          <p:nvPr>
            <p:ph type="body" idx="1"/>
          </p:nvPr>
        </p:nvSpPr>
        <p:spPr>
          <a:xfrm>
            <a:off x="249350" y="991800"/>
            <a:ext cx="8641500" cy="4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Roboto Condensed"/>
                <a:ea typeface="Roboto Condensed"/>
                <a:cs typeface="Roboto Condensed"/>
                <a:sym typeface="Roboto Condensed"/>
              </a:rPr>
              <a:t>Spelling Out Month and Day Names</a:t>
            </a:r>
            <a:endParaRPr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a:solidFill>
                  <a:schemeClr val="dk1"/>
                </a:solidFill>
              </a:rPr>
              <a:t>You can spell out the month and day of week names by using the first three letters. Not only is this easier to remember, but it helps make more sense of the columns.</a:t>
            </a:r>
            <a:endParaRPr>
              <a:solidFill>
                <a:schemeClr val="dk1"/>
              </a:solidFill>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0 0 * jan sun</a:t>
            </a:r>
            <a:r>
              <a:rPr lang="en">
                <a:solidFill>
                  <a:schemeClr val="dk1"/>
                </a:solidFill>
              </a:rPr>
              <a:t> runs at midnight on every Sunday in January. The whole file doesn’t have to be consistent, so you can use numbers or names at your convenience.</a:t>
            </a:r>
            <a:endParaRPr>
              <a:solidFill>
                <a:schemeClr val="dk1"/>
              </a:solidFill>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Making Multiple Matches</a:t>
            </a:r>
            <a:endParaRPr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a:solidFill>
                  <a:schemeClr val="dk1"/>
                </a:solidFill>
              </a:rPr>
              <a:t>The syntax you’ve seen so far does not allow for the same job to run at multiple times. If you wanted to run the same job at midnight and noon, you would need two separate lines. Fortunately cron’s syntax has evolved to allow this.</a:t>
            </a:r>
            <a:endParaRPr>
              <a:solidFill>
                <a:schemeClr val="dk1"/>
              </a:solidFill>
            </a:endParaRPr>
          </a:p>
          <a:p>
            <a:pPr marL="0" lvl="0" indent="0" algn="l" rtl="0">
              <a:spcBef>
                <a:spcPts val="1600"/>
              </a:spcBef>
              <a:spcAft>
                <a:spcPts val="0"/>
              </a:spcAft>
              <a:buNone/>
            </a:pPr>
            <a:r>
              <a:rPr lang="en">
                <a:solidFill>
                  <a:schemeClr val="dk1"/>
                </a:solidFill>
              </a:rPr>
              <a:t>The first way to specify multiple times is to separate the items with a comma. For example, use the following syntax to run a job at midnight and noon: </a:t>
            </a:r>
            <a:r>
              <a:rPr lang="en" b="1">
                <a:solidFill>
                  <a:schemeClr val="dk1"/>
                </a:solidFill>
                <a:latin typeface="Roboto Condensed"/>
                <a:ea typeface="Roboto Condensed"/>
                <a:cs typeface="Roboto Condensed"/>
                <a:sym typeface="Roboto Condensed"/>
              </a:rPr>
              <a:t>0 0,12 * * *</a:t>
            </a:r>
            <a:endParaRPr b="1">
              <a:solidFill>
                <a:schemeClr val="dk1"/>
              </a:solidFill>
              <a:latin typeface="Roboto Condensed"/>
              <a:ea typeface="Roboto Condensed"/>
              <a:cs typeface="Roboto Condensed"/>
              <a:sym typeface="Roboto Condensed"/>
            </a:endParaRPr>
          </a:p>
          <a:p>
            <a:pPr marL="0" lvl="0" indent="0" algn="l" rtl="0">
              <a:spcBef>
                <a:spcPts val="1600"/>
              </a:spcBef>
              <a:spcAft>
                <a:spcPts val="1600"/>
              </a:spcAft>
              <a:buNone/>
            </a:pPr>
            <a:r>
              <a:rPr lang="en">
                <a:solidFill>
                  <a:schemeClr val="dk1"/>
                </a:solidFill>
              </a:rPr>
              <a:t>The </a:t>
            </a:r>
            <a:r>
              <a:rPr lang="en" b="1">
                <a:solidFill>
                  <a:schemeClr val="dk1"/>
                </a:solidFill>
                <a:latin typeface="Roboto Condensed"/>
                <a:ea typeface="Roboto Condensed"/>
                <a:cs typeface="Roboto Condensed"/>
                <a:sym typeface="Roboto Condensed"/>
              </a:rPr>
              <a:t>first </a:t>
            </a:r>
            <a:r>
              <a:rPr lang="en">
                <a:solidFill>
                  <a:schemeClr val="dk1"/>
                </a:solidFill>
              </a:rPr>
              <a:t>column is still 0 to indicate that the job runs when the minute is zero. The hour column is now 0,12, which means the job will run when the hour is either 0 or 12, which is midnight and noon, respectively.</a:t>
            </a:r>
            <a:endParaRPr>
              <a:solidFill>
                <a:schemeClr val="dk1"/>
              </a:solidFill>
            </a:endParaRPr>
          </a:p>
        </p:txBody>
      </p:sp>
      <p:sp>
        <p:nvSpPr>
          <p:cNvPr id="360" name="Google Shape;360;p62"/>
          <p:cNvSpPr txBox="1">
            <a:spLocks noGrp="1"/>
          </p:cNvSpPr>
          <p:nvPr>
            <p:ph type="ctrTitle"/>
          </p:nvPr>
        </p:nvSpPr>
        <p:spPr>
          <a:xfrm>
            <a:off x="249350" y="352850"/>
            <a:ext cx="87909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3"/>
          <p:cNvSpPr txBox="1">
            <a:spLocks noGrp="1"/>
          </p:cNvSpPr>
          <p:nvPr>
            <p:ph type="body" idx="1"/>
          </p:nvPr>
        </p:nvSpPr>
        <p:spPr>
          <a:xfrm>
            <a:off x="249350" y="991800"/>
            <a:ext cx="8641500" cy="4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also works when using the names of the months. A job can be run twice a day during June, July, and August with this:</a:t>
            </a:r>
            <a:r>
              <a:rPr lang="en" b="1">
                <a:solidFill>
                  <a:schemeClr val="dk1"/>
                </a:solidFill>
                <a:latin typeface="Roboto Condensed"/>
                <a:ea typeface="Roboto Condensed"/>
                <a:cs typeface="Roboto Condensed"/>
                <a:sym typeface="Roboto Condensed"/>
              </a:rPr>
              <a:t> 0 0,12 * jun,jul,aug *</a:t>
            </a:r>
            <a:endParaRPr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a:solidFill>
                  <a:schemeClr val="dk1"/>
                </a:solidFill>
              </a:rPr>
              <a:t>The </a:t>
            </a:r>
            <a:r>
              <a:rPr lang="en" b="1">
                <a:solidFill>
                  <a:schemeClr val="dk1"/>
                </a:solidFill>
                <a:latin typeface="Roboto Condensed"/>
                <a:ea typeface="Roboto Condensed"/>
                <a:cs typeface="Roboto Condensed"/>
                <a:sym typeface="Roboto Condensed"/>
              </a:rPr>
              <a:t>second </a:t>
            </a:r>
            <a:r>
              <a:rPr lang="en">
                <a:solidFill>
                  <a:schemeClr val="dk1"/>
                </a:solidFill>
              </a:rPr>
              <a:t>way to run a job at multiple time periods is to give a range of values. Rather than jun,jul,aug, the previous example could have been written with jun-aug. Or to run a job on the hour from 9:00 a.m. to 5:00 p.m: </a:t>
            </a:r>
            <a:r>
              <a:rPr lang="en" b="1">
                <a:solidFill>
                  <a:schemeClr val="dk1"/>
                </a:solidFill>
                <a:latin typeface="Roboto Condensed"/>
                <a:ea typeface="Roboto Condensed"/>
                <a:cs typeface="Roboto Condensed"/>
                <a:sym typeface="Roboto Condensed"/>
              </a:rPr>
              <a:t>0 9-17 * * *</a:t>
            </a:r>
            <a:endParaRPr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a:solidFill>
                  <a:schemeClr val="dk1"/>
                </a:solidFill>
              </a:rPr>
              <a:t>This runs the first job at 9:00 a.m. and the last job at 5:00 p.m. Both these methods can be combined, such as 8-10,16-18.</a:t>
            </a:r>
            <a:endParaRPr>
              <a:solidFill>
                <a:schemeClr val="dk1"/>
              </a:solidFill>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Step Values</a:t>
            </a:r>
            <a:endParaRPr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a:solidFill>
                  <a:schemeClr val="dk1"/>
                </a:solidFill>
              </a:rPr>
              <a:t>The next optimization is to provide an easy way to run a job by stepping over certain periods, such as to run a job every 2 hours. You could do this with 0,2,4,6,8,10,12,14,16,18,20,22, but that’s messy!</a:t>
            </a:r>
            <a:endParaRPr>
              <a:solidFill>
                <a:schemeClr val="dk1"/>
              </a:solidFill>
            </a:endParaRPr>
          </a:p>
          <a:p>
            <a:pPr marL="0" lvl="0" indent="0" algn="l" rtl="0">
              <a:spcBef>
                <a:spcPts val="1600"/>
              </a:spcBef>
              <a:spcAft>
                <a:spcPts val="0"/>
              </a:spcAft>
              <a:buNone/>
            </a:pPr>
            <a:r>
              <a:rPr lang="en">
                <a:solidFill>
                  <a:schemeClr val="dk1"/>
                </a:solidFill>
              </a:rPr>
              <a:t>Instead, run a job every 2 hours, on the hour with: </a:t>
            </a:r>
            <a:r>
              <a:rPr lang="en" b="1">
                <a:solidFill>
                  <a:schemeClr val="dk1"/>
                </a:solidFill>
                <a:latin typeface="Roboto Condensed"/>
                <a:ea typeface="Roboto Condensed"/>
                <a:cs typeface="Roboto Condensed"/>
                <a:sym typeface="Roboto Condensed"/>
              </a:rPr>
              <a:t>0 */2 * * *</a:t>
            </a:r>
            <a:endParaRPr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a:solidFill>
                  <a:schemeClr val="dk1"/>
                </a:solidFill>
              </a:rPr>
              <a:t>Or perhaps every 30 minutes:</a:t>
            </a:r>
            <a:r>
              <a:rPr lang="en" b="1">
                <a:solidFill>
                  <a:schemeClr val="dk1"/>
                </a:solidFill>
                <a:latin typeface="Roboto Condensed"/>
                <a:ea typeface="Roboto Condensed"/>
                <a:cs typeface="Roboto Condensed"/>
                <a:sym typeface="Roboto Condensed"/>
              </a:rPr>
              <a:t> */30 * * * *</a:t>
            </a:r>
            <a:endParaRPr b="1">
              <a:solidFill>
                <a:schemeClr val="dk1"/>
              </a:solidFill>
              <a:latin typeface="Roboto Condensed"/>
              <a:ea typeface="Roboto Condensed"/>
              <a:cs typeface="Roboto Condensed"/>
              <a:sym typeface="Roboto Condensed"/>
            </a:endParaRPr>
          </a:p>
          <a:p>
            <a:pPr marL="0" lvl="0" indent="0" algn="l" rtl="0">
              <a:spcBef>
                <a:spcPts val="1600"/>
              </a:spcBef>
              <a:spcAft>
                <a:spcPts val="1600"/>
              </a:spcAft>
              <a:buNone/>
            </a:pPr>
            <a:r>
              <a:rPr lang="en">
                <a:solidFill>
                  <a:schemeClr val="dk1"/>
                </a:solidFill>
              </a:rPr>
              <a:t>Or on odd numbered hours:</a:t>
            </a:r>
            <a:r>
              <a:rPr lang="en" b="1">
                <a:solidFill>
                  <a:schemeClr val="dk1"/>
                </a:solidFill>
                <a:latin typeface="Roboto Condensed"/>
                <a:ea typeface="Roboto Condensed"/>
                <a:cs typeface="Roboto Condensed"/>
                <a:sym typeface="Roboto Condensed"/>
              </a:rPr>
              <a:t> 0 1-23/2 * * *</a:t>
            </a:r>
            <a:endParaRPr b="1">
              <a:solidFill>
                <a:schemeClr val="dk1"/>
              </a:solidFill>
              <a:latin typeface="Roboto Condensed"/>
              <a:ea typeface="Roboto Condensed"/>
              <a:cs typeface="Roboto Condensed"/>
              <a:sym typeface="Roboto Condensed"/>
            </a:endParaRPr>
          </a:p>
        </p:txBody>
      </p:sp>
      <p:sp>
        <p:nvSpPr>
          <p:cNvPr id="366" name="Google Shape;366;p63"/>
          <p:cNvSpPr txBox="1">
            <a:spLocks noGrp="1"/>
          </p:cNvSpPr>
          <p:nvPr>
            <p:ph type="ctrTitle"/>
          </p:nvPr>
        </p:nvSpPr>
        <p:spPr>
          <a:xfrm>
            <a:off x="249350" y="352850"/>
            <a:ext cx="87909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4"/>
          <p:cNvSpPr txBox="1">
            <a:spLocks noGrp="1"/>
          </p:cNvSpPr>
          <p:nvPr>
            <p:ph type="body" idx="1"/>
          </p:nvPr>
        </p:nvSpPr>
        <p:spPr>
          <a:xfrm>
            <a:off x="249350" y="991800"/>
            <a:ext cx="8641500" cy="4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Roboto Condensed"/>
                <a:ea typeface="Roboto Condensed"/>
                <a:cs typeface="Roboto Condensed"/>
                <a:sym typeface="Roboto Condensed"/>
              </a:rPr>
              <a:t>Putting the crontab Together</a:t>
            </a:r>
            <a:endParaRPr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a:solidFill>
                  <a:schemeClr val="dk1"/>
                </a:solidFill>
              </a:rPr>
              <a:t>So far you’ve looked at the first five columns, which collectively describe the time that the job will run. Any remaining text on the line runs as a command at the appointed time. A line such as </a:t>
            </a:r>
            <a:r>
              <a:rPr lang="en" b="1">
                <a:solidFill>
                  <a:schemeClr val="dk1"/>
                </a:solidFill>
                <a:latin typeface="Roboto Condensed"/>
                <a:ea typeface="Roboto Condensed"/>
                <a:cs typeface="Roboto Condensed"/>
                <a:sym typeface="Roboto Condensed"/>
              </a:rPr>
              <a:t>0 0 * * * /usr/local/bin/backup.sh</a:t>
            </a:r>
            <a:endParaRPr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a:solidFill>
                  <a:schemeClr val="dk1"/>
                </a:solidFill>
              </a:rPr>
              <a:t>The command you run can be any valid shell code:</a:t>
            </a:r>
            <a:br>
              <a:rPr lang="en">
                <a:solidFill>
                  <a:schemeClr val="dk1"/>
                </a:solidFill>
              </a:rPr>
            </a:br>
            <a:r>
              <a:rPr lang="en" b="1">
                <a:solidFill>
                  <a:schemeClr val="dk1"/>
                </a:solidFill>
                <a:latin typeface="Roboto Condensed"/>
                <a:ea typeface="Roboto Condensed"/>
                <a:cs typeface="Roboto Condensed"/>
                <a:sym typeface="Roboto Condensed"/>
              </a:rPr>
              <a:t>0 0 * * * if [[ ! -f /var/lock/maintenance ]]; then /usr/local/bin/backup.sh; fi</a:t>
            </a:r>
            <a:endParaRPr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Nicknames</a:t>
            </a:r>
            <a:endParaRPr b="1">
              <a:solidFill>
                <a:schemeClr val="dk1"/>
              </a:solidFill>
              <a:latin typeface="Roboto Condensed"/>
              <a:ea typeface="Roboto Condensed"/>
              <a:cs typeface="Roboto Condensed"/>
              <a:sym typeface="Roboto Condensed"/>
            </a:endParaRPr>
          </a:p>
          <a:p>
            <a:pPr marL="457200" lvl="0" indent="-304800" algn="l" rtl="0">
              <a:spcBef>
                <a:spcPts val="1600"/>
              </a:spcBef>
              <a:spcAft>
                <a:spcPts val="0"/>
              </a:spcAft>
              <a:buClr>
                <a:schemeClr val="dk1"/>
              </a:buClr>
              <a:buSzPts val="1200"/>
              <a:buChar char="-"/>
            </a:pPr>
            <a:r>
              <a:rPr lang="en" b="1">
                <a:solidFill>
                  <a:schemeClr val="dk1"/>
                </a:solidFill>
                <a:latin typeface="Roboto Condensed"/>
                <a:ea typeface="Roboto Condensed"/>
                <a:cs typeface="Roboto Condensed"/>
                <a:sym typeface="Roboto Condensed"/>
              </a:rPr>
              <a:t>@reboot</a:t>
            </a:r>
            <a:r>
              <a:rPr lang="en">
                <a:solidFill>
                  <a:schemeClr val="dk1"/>
                </a:solidFill>
              </a:rPr>
              <a:t>—Run once after reboot.</a:t>
            </a:r>
            <a:endParaRPr>
              <a:solidFill>
                <a:schemeClr val="dk1"/>
              </a:solidFill>
            </a:endParaRPr>
          </a:p>
          <a:p>
            <a:pPr marL="457200" lvl="0" indent="-304800" algn="l" rtl="0">
              <a:spcBef>
                <a:spcPts val="0"/>
              </a:spcBef>
              <a:spcAft>
                <a:spcPts val="0"/>
              </a:spcAft>
              <a:buClr>
                <a:schemeClr val="dk1"/>
              </a:buClr>
              <a:buSzPts val="1200"/>
              <a:buChar char="-"/>
            </a:pPr>
            <a:r>
              <a:rPr lang="en" b="1">
                <a:solidFill>
                  <a:schemeClr val="dk1"/>
                </a:solidFill>
                <a:latin typeface="Roboto Condensed"/>
                <a:ea typeface="Roboto Condensed"/>
                <a:cs typeface="Roboto Condensed"/>
                <a:sym typeface="Roboto Condensed"/>
              </a:rPr>
              <a:t>@yearly</a:t>
            </a:r>
            <a:r>
              <a:rPr lang="en">
                <a:solidFill>
                  <a:schemeClr val="dk1"/>
                </a:solidFill>
              </a:rPr>
              <a:t>—Run once a year at midnight on January 1.</a:t>
            </a:r>
            <a:endParaRPr>
              <a:solidFill>
                <a:schemeClr val="dk1"/>
              </a:solidFill>
            </a:endParaRPr>
          </a:p>
          <a:p>
            <a:pPr marL="457200" lvl="0" indent="-304800" algn="l" rtl="0">
              <a:spcBef>
                <a:spcPts val="0"/>
              </a:spcBef>
              <a:spcAft>
                <a:spcPts val="0"/>
              </a:spcAft>
              <a:buClr>
                <a:schemeClr val="dk1"/>
              </a:buClr>
              <a:buSzPts val="1200"/>
              <a:buChar char="-"/>
            </a:pPr>
            <a:r>
              <a:rPr lang="en" b="1">
                <a:solidFill>
                  <a:schemeClr val="dk1"/>
                </a:solidFill>
                <a:latin typeface="Roboto Condensed"/>
                <a:ea typeface="Roboto Condensed"/>
                <a:cs typeface="Roboto Condensed"/>
                <a:sym typeface="Roboto Condensed"/>
              </a:rPr>
              <a:t>@annually</a:t>
            </a:r>
            <a:r>
              <a:rPr lang="en">
                <a:solidFill>
                  <a:schemeClr val="dk1"/>
                </a:solidFill>
              </a:rPr>
              <a:t>—Same as @yearly.</a:t>
            </a:r>
            <a:endParaRPr>
              <a:solidFill>
                <a:schemeClr val="dk1"/>
              </a:solidFill>
            </a:endParaRPr>
          </a:p>
          <a:p>
            <a:pPr marL="457200" lvl="0" indent="-304800" algn="l" rtl="0">
              <a:spcBef>
                <a:spcPts val="0"/>
              </a:spcBef>
              <a:spcAft>
                <a:spcPts val="0"/>
              </a:spcAft>
              <a:buClr>
                <a:schemeClr val="dk1"/>
              </a:buClr>
              <a:buSzPts val="1200"/>
              <a:buChar char="-"/>
            </a:pPr>
            <a:r>
              <a:rPr lang="en" b="1">
                <a:solidFill>
                  <a:schemeClr val="dk1"/>
                </a:solidFill>
                <a:latin typeface="Roboto Condensed"/>
                <a:ea typeface="Roboto Condensed"/>
                <a:cs typeface="Roboto Condensed"/>
                <a:sym typeface="Roboto Condensed"/>
              </a:rPr>
              <a:t>@monthly</a:t>
            </a:r>
            <a:r>
              <a:rPr lang="en">
                <a:solidFill>
                  <a:schemeClr val="dk1"/>
                </a:solidFill>
              </a:rPr>
              <a:t>—Run at midnight on the first of the month.</a:t>
            </a:r>
            <a:endParaRPr>
              <a:solidFill>
                <a:schemeClr val="dk1"/>
              </a:solidFill>
            </a:endParaRPr>
          </a:p>
          <a:p>
            <a:pPr marL="457200" lvl="0" indent="-304800" algn="l" rtl="0">
              <a:spcBef>
                <a:spcPts val="0"/>
              </a:spcBef>
              <a:spcAft>
                <a:spcPts val="0"/>
              </a:spcAft>
              <a:buClr>
                <a:schemeClr val="dk1"/>
              </a:buClr>
              <a:buSzPts val="1200"/>
              <a:buChar char="-"/>
            </a:pPr>
            <a:r>
              <a:rPr lang="en" b="1">
                <a:solidFill>
                  <a:schemeClr val="dk1"/>
                </a:solidFill>
                <a:latin typeface="Roboto Condensed"/>
                <a:ea typeface="Roboto Condensed"/>
                <a:cs typeface="Roboto Condensed"/>
                <a:sym typeface="Roboto Condensed"/>
              </a:rPr>
              <a:t>@weekly</a:t>
            </a:r>
            <a:r>
              <a:rPr lang="en">
                <a:solidFill>
                  <a:schemeClr val="dk1"/>
                </a:solidFill>
              </a:rPr>
              <a:t>—Run once a week on Sunday at midnight.</a:t>
            </a:r>
            <a:endParaRPr>
              <a:solidFill>
                <a:schemeClr val="dk1"/>
              </a:solidFill>
            </a:endParaRPr>
          </a:p>
          <a:p>
            <a:pPr marL="457200" lvl="0" indent="-304800" algn="l" rtl="0">
              <a:spcBef>
                <a:spcPts val="0"/>
              </a:spcBef>
              <a:spcAft>
                <a:spcPts val="0"/>
              </a:spcAft>
              <a:buClr>
                <a:schemeClr val="dk1"/>
              </a:buClr>
              <a:buSzPts val="1200"/>
              <a:buChar char="-"/>
            </a:pPr>
            <a:r>
              <a:rPr lang="en" b="1">
                <a:solidFill>
                  <a:schemeClr val="dk1"/>
                </a:solidFill>
                <a:latin typeface="Roboto Condensed"/>
                <a:ea typeface="Roboto Condensed"/>
                <a:cs typeface="Roboto Condensed"/>
                <a:sym typeface="Roboto Condensed"/>
              </a:rPr>
              <a:t>@daily</a:t>
            </a:r>
            <a:r>
              <a:rPr lang="en">
                <a:solidFill>
                  <a:schemeClr val="dk1"/>
                </a:solidFill>
              </a:rPr>
              <a:t>—Run once a day at midnight.</a:t>
            </a:r>
            <a:endParaRPr>
              <a:solidFill>
                <a:schemeClr val="dk1"/>
              </a:solidFill>
            </a:endParaRPr>
          </a:p>
          <a:p>
            <a:pPr marL="457200" lvl="0" indent="-304800" algn="l" rtl="0">
              <a:spcBef>
                <a:spcPts val="0"/>
              </a:spcBef>
              <a:spcAft>
                <a:spcPts val="0"/>
              </a:spcAft>
              <a:buClr>
                <a:schemeClr val="dk1"/>
              </a:buClr>
              <a:buSzPts val="1200"/>
              <a:buChar char="-"/>
            </a:pPr>
            <a:r>
              <a:rPr lang="en" b="1">
                <a:solidFill>
                  <a:schemeClr val="dk1"/>
                </a:solidFill>
                <a:latin typeface="Roboto Condensed"/>
                <a:ea typeface="Roboto Condensed"/>
                <a:cs typeface="Roboto Condensed"/>
                <a:sym typeface="Roboto Condensed"/>
              </a:rPr>
              <a:t>@hourly</a:t>
            </a:r>
            <a:r>
              <a:rPr lang="en">
                <a:solidFill>
                  <a:schemeClr val="dk1"/>
                </a:solidFill>
              </a:rPr>
              <a:t>—Run once an hour, on the hour.</a:t>
            </a:r>
            <a:endParaRPr>
              <a:solidFill>
                <a:schemeClr val="dk1"/>
              </a:solidFill>
            </a:endParaRPr>
          </a:p>
        </p:txBody>
      </p:sp>
      <p:sp>
        <p:nvSpPr>
          <p:cNvPr id="372" name="Google Shape;372;p64"/>
          <p:cNvSpPr txBox="1">
            <a:spLocks noGrp="1"/>
          </p:cNvSpPr>
          <p:nvPr>
            <p:ph type="ctrTitle"/>
          </p:nvPr>
        </p:nvSpPr>
        <p:spPr>
          <a:xfrm>
            <a:off x="249350" y="352850"/>
            <a:ext cx="87909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5"/>
          <p:cNvSpPr txBox="1">
            <a:spLocks noGrp="1"/>
          </p:cNvSpPr>
          <p:nvPr>
            <p:ph type="body" idx="1"/>
          </p:nvPr>
        </p:nvSpPr>
        <p:spPr>
          <a:xfrm>
            <a:off x="251250" y="1006275"/>
            <a:ext cx="8641500" cy="4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Therefore, the following two crontabs are the same:</a:t>
            </a:r>
            <a:endParaRPr>
              <a:solidFill>
                <a:schemeClr val="dk1"/>
              </a:solidFill>
            </a:endParaRPr>
          </a:p>
          <a:p>
            <a:pPr marL="0" lvl="0" indent="0" algn="l" rtl="0">
              <a:spcBef>
                <a:spcPts val="1600"/>
              </a:spcBef>
              <a:spcAft>
                <a:spcPts val="0"/>
              </a:spcAft>
              <a:buNone/>
            </a:pPr>
            <a:r>
              <a:rPr lang="en">
                <a:solidFill>
                  <a:schemeClr val="dk1"/>
                </a:solidFill>
              </a:rPr>
              <a:t>0 0 * * * /usr/local/bin/backup.sh</a:t>
            </a:r>
            <a:br>
              <a:rPr lang="en">
                <a:solidFill>
                  <a:schemeClr val="dk1"/>
                </a:solidFill>
              </a:rPr>
            </a:br>
            <a:r>
              <a:rPr lang="en">
                <a:solidFill>
                  <a:schemeClr val="dk1"/>
                </a:solidFill>
              </a:rPr>
              <a:t>@daily /usr/local/bin/backup.sh</a:t>
            </a:r>
            <a:endParaRPr>
              <a:solidFill>
                <a:schemeClr val="dk1"/>
              </a:solidFill>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System crontabs</a:t>
            </a:r>
            <a:endParaRPr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a:solidFill>
                  <a:schemeClr val="dk1"/>
                </a:solidFill>
              </a:rPr>
              <a:t>Some software packages need to bundle periodic tasks. For example, the sysstat package includes a valuable tool called the system activity reporter, or sar. A cron job fires every 10 minutes to collect some stats, and another job fires around midnight to archive the day’s statistics.</a:t>
            </a:r>
            <a:endParaRPr>
              <a:solidFill>
                <a:schemeClr val="dk1"/>
              </a:solidFill>
            </a:endParaRPr>
          </a:p>
          <a:p>
            <a:pPr marL="0" lvl="0" indent="0" algn="l" rtl="0">
              <a:spcBef>
                <a:spcPts val="1600"/>
              </a:spcBef>
              <a:spcAft>
                <a:spcPts val="0"/>
              </a:spcAft>
              <a:buNone/>
            </a:pPr>
            <a:r>
              <a:rPr lang="en">
                <a:solidFill>
                  <a:schemeClr val="dk1"/>
                </a:solidFill>
              </a:rPr>
              <a:t>If the utility were to manipulate root’s crontab, it could accidentally get removed if the root user didn’t understand why the entry was there. Removing the entry after the package is removed also becomes a problem.</a:t>
            </a:r>
            <a:endParaRPr>
              <a:solidFill>
                <a:schemeClr val="dk1"/>
              </a:solidFill>
            </a:endParaRPr>
          </a:p>
          <a:p>
            <a:pPr marL="0" lvl="0" indent="0" algn="l" rtl="0">
              <a:spcBef>
                <a:spcPts val="1600"/>
              </a:spcBef>
              <a:spcAft>
                <a:spcPts val="1600"/>
              </a:spcAft>
              <a:buNone/>
            </a:pPr>
            <a:r>
              <a:rPr lang="en">
                <a:solidFill>
                  <a:schemeClr val="dk1"/>
                </a:solidFill>
              </a:rPr>
              <a:t>Therefore there is a second set of crontabs meant to be manipulated only by the root user. There is a shared file called </a:t>
            </a:r>
            <a:r>
              <a:rPr lang="en" b="1">
                <a:solidFill>
                  <a:schemeClr val="dk1"/>
                </a:solidFill>
                <a:latin typeface="Roboto Condensed"/>
                <a:ea typeface="Roboto Condensed"/>
                <a:cs typeface="Roboto Condensed"/>
                <a:sym typeface="Roboto Condensed"/>
              </a:rPr>
              <a:t>/etc/crontab</a:t>
            </a:r>
            <a:r>
              <a:rPr lang="en">
                <a:solidFill>
                  <a:schemeClr val="dk1"/>
                </a:solidFill>
              </a:rPr>
              <a:t> and a directory containing individual tables in /etc/cron.d. The file is usually used by the distribution itself to list any default jobs, or for the administrator to list any manually entered jobs. The directory is most helpful for integrating with package management, where a package that needs its own cron to place a file in /etc/cron.d. When the package is removed or upgraded, the cron can be removed or changed without accidentally affecting other cron entries.</a:t>
            </a:r>
            <a:endParaRPr>
              <a:solidFill>
                <a:schemeClr val="dk1"/>
              </a:solidFill>
            </a:endParaRPr>
          </a:p>
        </p:txBody>
      </p:sp>
      <p:sp>
        <p:nvSpPr>
          <p:cNvPr id="378" name="Google Shape;378;p65"/>
          <p:cNvSpPr txBox="1">
            <a:spLocks noGrp="1"/>
          </p:cNvSpPr>
          <p:nvPr>
            <p:ph type="ctrTitle"/>
          </p:nvPr>
        </p:nvSpPr>
        <p:spPr>
          <a:xfrm>
            <a:off x="249350" y="352850"/>
            <a:ext cx="87909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6"/>
          <p:cNvSpPr txBox="1">
            <a:spLocks noGrp="1"/>
          </p:cNvSpPr>
          <p:nvPr>
            <p:ph type="body" idx="1"/>
          </p:nvPr>
        </p:nvSpPr>
        <p:spPr>
          <a:xfrm>
            <a:off x="249350" y="991800"/>
            <a:ext cx="8641500" cy="4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These system crontabs have one important difference: They contain a sixth column that goes in between the schedule and the command to be run. This column indicates which user should be used to execute the job.</a:t>
            </a:r>
            <a:endParaRPr>
              <a:solidFill>
                <a:schemeClr val="dk1"/>
              </a:solidFill>
            </a:endParaRPr>
          </a:p>
          <a:p>
            <a:pPr marL="0" lvl="0" indent="0" algn="l" rtl="0">
              <a:spcBef>
                <a:spcPts val="1600"/>
              </a:spcBef>
              <a:spcAft>
                <a:spcPts val="0"/>
              </a:spcAft>
              <a:buNone/>
            </a:pPr>
            <a:r>
              <a:rPr lang="en">
                <a:solidFill>
                  <a:schemeClr val="dk1"/>
                </a:solidFill>
              </a:rPr>
              <a:t>Example:</a:t>
            </a:r>
            <a:br>
              <a:rPr lang="en">
                <a:solidFill>
                  <a:schemeClr val="dk1"/>
                </a:solidFill>
              </a:rPr>
            </a:br>
            <a:r>
              <a:rPr lang="en">
                <a:solidFill>
                  <a:schemeClr val="dk1"/>
                </a:solidFill>
              </a:rPr>
              <a:t>0 1 * * Sun root /usr/sbin/raid-check</a:t>
            </a:r>
            <a:endParaRPr>
              <a:solidFill>
                <a:schemeClr val="dk1"/>
              </a:solidFill>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Convenience crontabs</a:t>
            </a:r>
            <a:endParaRPr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a:solidFill>
                  <a:schemeClr val="dk1"/>
                </a:solidFill>
              </a:rPr>
              <a:t>One problem with scheduling jobs by a specific time is that they all run at the same time. Often you don’t care about the specific time a job runs, you just want it to run hourly, daily, weekly, or monthly. Cron is installed with a configuration that has a directory for each of these time periods and will run the jobs in each directory consecutively when the scheduled time comes up.</a:t>
            </a:r>
            <a:endParaRPr>
              <a:solidFill>
                <a:schemeClr val="dk1"/>
              </a:solidFill>
            </a:endParaRPr>
          </a:p>
          <a:p>
            <a:pPr marL="0" lvl="0" indent="0" algn="l" rtl="0">
              <a:spcBef>
                <a:spcPts val="1600"/>
              </a:spcBef>
              <a:spcAft>
                <a:spcPts val="0"/>
              </a:spcAft>
              <a:buNone/>
            </a:pPr>
            <a:r>
              <a:rPr lang="en">
                <a:solidFill>
                  <a:schemeClr val="dk1"/>
                </a:solidFill>
              </a:rPr>
              <a:t>These directories are</a:t>
            </a:r>
            <a:endParaRPr>
              <a:solidFill>
                <a:schemeClr val="dk1"/>
              </a:solidFill>
            </a:endParaRPr>
          </a:p>
          <a:p>
            <a:pPr marL="457200" lvl="0" indent="-304800" algn="l" rtl="0">
              <a:spcBef>
                <a:spcPts val="1600"/>
              </a:spcBef>
              <a:spcAft>
                <a:spcPts val="0"/>
              </a:spcAft>
              <a:buClr>
                <a:schemeClr val="dk1"/>
              </a:buClr>
              <a:buSzPts val="1200"/>
              <a:buChar char="-"/>
            </a:pPr>
            <a:r>
              <a:rPr lang="en" b="1">
                <a:solidFill>
                  <a:schemeClr val="dk1"/>
                </a:solidFill>
                <a:latin typeface="Roboto Condensed"/>
                <a:ea typeface="Roboto Condensed"/>
                <a:cs typeface="Roboto Condensed"/>
                <a:sym typeface="Roboto Condensed"/>
              </a:rPr>
              <a:t>/etc/cron.hourly</a:t>
            </a:r>
            <a:r>
              <a:rPr lang="en">
                <a:solidFill>
                  <a:schemeClr val="dk1"/>
                </a:solidFill>
              </a:rPr>
              <a:t>—Jobs here are run once an hour.</a:t>
            </a:r>
            <a:endParaRPr>
              <a:solidFill>
                <a:schemeClr val="dk1"/>
              </a:solidFill>
            </a:endParaRPr>
          </a:p>
          <a:p>
            <a:pPr marL="457200" lvl="0" indent="-304800" algn="l" rtl="0">
              <a:spcBef>
                <a:spcPts val="0"/>
              </a:spcBef>
              <a:spcAft>
                <a:spcPts val="0"/>
              </a:spcAft>
              <a:buClr>
                <a:schemeClr val="dk1"/>
              </a:buClr>
              <a:buSzPts val="1200"/>
              <a:buChar char="-"/>
            </a:pPr>
            <a:r>
              <a:rPr lang="en" b="1">
                <a:solidFill>
                  <a:schemeClr val="dk1"/>
                </a:solidFill>
                <a:latin typeface="Roboto Condensed"/>
                <a:ea typeface="Roboto Condensed"/>
                <a:cs typeface="Roboto Condensed"/>
                <a:sym typeface="Roboto Condensed"/>
              </a:rPr>
              <a:t>/etc/cron.daily</a:t>
            </a:r>
            <a:r>
              <a:rPr lang="en">
                <a:solidFill>
                  <a:schemeClr val="dk1"/>
                </a:solidFill>
              </a:rPr>
              <a:t>—Jobs here are run once a day.</a:t>
            </a:r>
            <a:endParaRPr>
              <a:solidFill>
                <a:schemeClr val="dk1"/>
              </a:solidFill>
            </a:endParaRPr>
          </a:p>
          <a:p>
            <a:pPr marL="457200" lvl="0" indent="-304800" algn="l" rtl="0">
              <a:spcBef>
                <a:spcPts val="0"/>
              </a:spcBef>
              <a:spcAft>
                <a:spcPts val="0"/>
              </a:spcAft>
              <a:buClr>
                <a:schemeClr val="dk1"/>
              </a:buClr>
              <a:buSzPts val="1200"/>
              <a:buChar char="-"/>
            </a:pPr>
            <a:r>
              <a:rPr lang="en" b="1">
                <a:solidFill>
                  <a:schemeClr val="dk1"/>
                </a:solidFill>
                <a:latin typeface="Roboto Condensed"/>
                <a:ea typeface="Roboto Condensed"/>
                <a:cs typeface="Roboto Condensed"/>
                <a:sym typeface="Roboto Condensed"/>
              </a:rPr>
              <a:t>/etc/cron.weekly</a:t>
            </a:r>
            <a:r>
              <a:rPr lang="en">
                <a:solidFill>
                  <a:schemeClr val="dk1"/>
                </a:solidFill>
              </a:rPr>
              <a:t>—Jobs here are run once a week.</a:t>
            </a:r>
            <a:endParaRPr>
              <a:solidFill>
                <a:schemeClr val="dk1"/>
              </a:solidFill>
            </a:endParaRPr>
          </a:p>
          <a:p>
            <a:pPr marL="457200" lvl="0" indent="-304800" algn="l" rtl="0">
              <a:spcBef>
                <a:spcPts val="0"/>
              </a:spcBef>
              <a:spcAft>
                <a:spcPts val="0"/>
              </a:spcAft>
              <a:buClr>
                <a:schemeClr val="dk1"/>
              </a:buClr>
              <a:buSzPts val="1200"/>
              <a:buChar char="-"/>
            </a:pPr>
            <a:r>
              <a:rPr lang="en" b="1">
                <a:solidFill>
                  <a:schemeClr val="dk1"/>
                </a:solidFill>
                <a:latin typeface="Roboto Condensed"/>
                <a:ea typeface="Roboto Condensed"/>
                <a:cs typeface="Roboto Condensed"/>
                <a:sym typeface="Roboto Condensed"/>
              </a:rPr>
              <a:t>/etc/cron.monthly</a:t>
            </a:r>
            <a:r>
              <a:rPr lang="en">
                <a:solidFill>
                  <a:schemeClr val="dk1"/>
                </a:solidFill>
              </a:rPr>
              <a:t>—Jobs here are run once a month.</a:t>
            </a:r>
            <a:endParaRPr>
              <a:solidFill>
                <a:schemeClr val="dk1"/>
              </a:solidFill>
            </a:endParaRPr>
          </a:p>
        </p:txBody>
      </p:sp>
      <p:sp>
        <p:nvSpPr>
          <p:cNvPr id="384" name="Google Shape;384;p66"/>
          <p:cNvSpPr txBox="1">
            <a:spLocks noGrp="1"/>
          </p:cNvSpPr>
          <p:nvPr>
            <p:ph type="ctrTitle"/>
          </p:nvPr>
        </p:nvSpPr>
        <p:spPr>
          <a:xfrm>
            <a:off x="249350" y="352850"/>
            <a:ext cx="87909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7"/>
          <p:cNvSpPr txBox="1">
            <a:spLocks noGrp="1"/>
          </p:cNvSpPr>
          <p:nvPr>
            <p:ph type="body" idx="1"/>
          </p:nvPr>
        </p:nvSpPr>
        <p:spPr>
          <a:xfrm>
            <a:off x="249350" y="991800"/>
            <a:ext cx="8641500" cy="4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system guarantees that monthly jobs are run once every month, but you can’t say for sure that it’ll happen exactly on the first of the month at midnight. </a:t>
            </a:r>
            <a:endParaRPr>
              <a:solidFill>
                <a:schemeClr val="dk1"/>
              </a:solidFill>
            </a:endParaRPr>
          </a:p>
          <a:p>
            <a:pPr marL="0" lvl="0" indent="0" algn="l" rtl="0">
              <a:spcBef>
                <a:spcPts val="1600"/>
              </a:spcBef>
              <a:spcAft>
                <a:spcPts val="0"/>
              </a:spcAft>
              <a:buNone/>
            </a:pPr>
            <a:r>
              <a:rPr lang="en">
                <a:solidFill>
                  <a:schemeClr val="dk1"/>
                </a:solidFill>
              </a:rPr>
              <a:t>The files that go in these directories are just scripts. You do not include any schedule columns or user columns. Most of these are placed there by installation scripts.</a:t>
            </a:r>
            <a:endParaRPr>
              <a:solidFill>
                <a:schemeClr val="dk1"/>
              </a:solidFill>
            </a:endParaRPr>
          </a:p>
          <a:p>
            <a:pPr marL="0" lvl="0" indent="0" algn="l" rtl="0">
              <a:spcBef>
                <a:spcPts val="1600"/>
              </a:spcBef>
              <a:spcAft>
                <a:spcPts val="1600"/>
              </a:spcAft>
              <a:buNone/>
            </a:pPr>
            <a:endParaRPr>
              <a:solidFill>
                <a:schemeClr val="dk1"/>
              </a:solidFill>
            </a:endParaRPr>
          </a:p>
        </p:txBody>
      </p:sp>
      <p:sp>
        <p:nvSpPr>
          <p:cNvPr id="390" name="Google Shape;390;p67"/>
          <p:cNvSpPr txBox="1">
            <a:spLocks noGrp="1"/>
          </p:cNvSpPr>
          <p:nvPr>
            <p:ph type="ctrTitle"/>
          </p:nvPr>
        </p:nvSpPr>
        <p:spPr>
          <a:xfrm>
            <a:off x="249350" y="352850"/>
            <a:ext cx="87909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8"/>
          <p:cNvSpPr txBox="1">
            <a:spLocks noGrp="1"/>
          </p:cNvSpPr>
          <p:nvPr>
            <p:ph type="ctrTitle"/>
          </p:nvPr>
        </p:nvSpPr>
        <p:spPr>
          <a:xfrm>
            <a:off x="2638350" y="659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Questions?</a:t>
            </a:r>
            <a:endParaRPr sz="2800"/>
          </a:p>
        </p:txBody>
      </p:sp>
      <p:cxnSp>
        <p:nvCxnSpPr>
          <p:cNvPr id="396" name="Google Shape;396;p68"/>
          <p:cNvCxnSpPr/>
          <p:nvPr/>
        </p:nvCxnSpPr>
        <p:spPr>
          <a:xfrm>
            <a:off x="4569600" y="149450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397" name="Google Shape;397;p68"/>
          <p:cNvCxnSpPr/>
          <p:nvPr/>
        </p:nvCxnSpPr>
        <p:spPr>
          <a:xfrm>
            <a:off x="0" y="3568175"/>
            <a:ext cx="4574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8"/>
          <p:cNvSpPr txBox="1">
            <a:spLocks noGrp="1"/>
          </p:cNvSpPr>
          <p:nvPr>
            <p:ph type="body" idx="1"/>
          </p:nvPr>
        </p:nvSpPr>
        <p:spPr>
          <a:xfrm>
            <a:off x="249350" y="991800"/>
            <a:ext cx="8641500" cy="4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chemeClr val="dk1"/>
                </a:solidFill>
                <a:latin typeface="Roboto Condensed"/>
                <a:ea typeface="Roboto Condensed"/>
                <a:cs typeface="Roboto Condensed"/>
                <a:sym typeface="Roboto Condensed"/>
              </a:rPr>
              <a:t>Command: </a:t>
            </a:r>
            <a:r>
              <a:rPr lang="en-US" sz="1800" b="1" dirty="0" err="1">
                <a:solidFill>
                  <a:schemeClr val="dk1"/>
                </a:solidFill>
                <a:latin typeface="Roboto Condensed"/>
                <a:ea typeface="Roboto Condensed"/>
                <a:cs typeface="Roboto Condensed"/>
                <a:sym typeface="Roboto Condensed"/>
              </a:rPr>
              <a:t>pwd</a:t>
            </a:r>
            <a:endParaRPr lang="en-US" sz="1800" b="1" dirty="0">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US" b="1" dirty="0" err="1">
                <a:solidFill>
                  <a:schemeClr val="dk1"/>
                </a:solidFill>
                <a:latin typeface="Roboto Condensed"/>
                <a:ea typeface="Roboto Condensed"/>
                <a:cs typeface="Roboto Condensed"/>
                <a:sym typeface="Roboto Condensed"/>
              </a:rPr>
              <a:t>pwd</a:t>
            </a:r>
            <a:r>
              <a:rPr lang="en-US" b="1" dirty="0">
                <a:solidFill>
                  <a:schemeClr val="dk1"/>
                </a:solidFill>
                <a:latin typeface="Roboto Condensed"/>
                <a:ea typeface="Roboto Condensed"/>
                <a:cs typeface="Roboto Condensed"/>
                <a:sym typeface="Roboto Condensed"/>
              </a:rPr>
              <a:t> </a:t>
            </a:r>
            <a:r>
              <a:rPr lang="en-US" dirty="0">
                <a:solidFill>
                  <a:schemeClr val="dk1"/>
                </a:solidFill>
              </a:rPr>
              <a:t>stands for Print Working Directory. It prints the path of the working directory, starting from the root. </a:t>
            </a:r>
            <a:r>
              <a:rPr lang="en-US" dirty="0" err="1">
                <a:solidFill>
                  <a:schemeClr val="dk1"/>
                </a:solidFill>
              </a:rPr>
              <a:t>pwd</a:t>
            </a:r>
            <a:r>
              <a:rPr lang="en-US" dirty="0">
                <a:solidFill>
                  <a:schemeClr val="dk1"/>
                </a:solidFill>
              </a:rPr>
              <a:t> is shell built-in command(</a:t>
            </a:r>
            <a:r>
              <a:rPr lang="en-US" dirty="0" err="1">
                <a:solidFill>
                  <a:schemeClr val="dk1"/>
                </a:solidFill>
              </a:rPr>
              <a:t>pwd</a:t>
            </a:r>
            <a:r>
              <a:rPr lang="en-US" dirty="0">
                <a:solidFill>
                  <a:schemeClr val="dk1"/>
                </a:solidFill>
              </a:rPr>
              <a:t>) or an actual binary(/bin/</a:t>
            </a:r>
            <a:r>
              <a:rPr lang="en-US" dirty="0" err="1">
                <a:solidFill>
                  <a:schemeClr val="dk1"/>
                </a:solidFill>
              </a:rPr>
              <a:t>pwd</a:t>
            </a:r>
            <a:r>
              <a:rPr lang="en-US" dirty="0">
                <a:solidFill>
                  <a:schemeClr val="dk1"/>
                </a:solidFill>
              </a:rPr>
              <a:t>). $PWD is an environment variable which stores the path of the current directory.</a:t>
            </a:r>
          </a:p>
          <a:p>
            <a:pPr marL="0" lvl="0" indent="0" algn="l" rtl="0">
              <a:spcBef>
                <a:spcPts val="1600"/>
              </a:spcBef>
              <a:spcAft>
                <a:spcPts val="0"/>
              </a:spcAft>
              <a:buNone/>
            </a:pPr>
            <a:r>
              <a:rPr lang="en" sz="1800" b="1" dirty="0">
                <a:solidFill>
                  <a:schemeClr val="dk1"/>
                </a:solidFill>
                <a:latin typeface="Roboto Condensed"/>
                <a:ea typeface="Roboto Condensed"/>
                <a:cs typeface="Roboto Condensed"/>
                <a:sym typeface="Roboto Condensed"/>
              </a:rPr>
              <a:t>The Tilde ( ~ )</a:t>
            </a:r>
            <a:endParaRPr sz="1800" b="1" dirty="0">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dirty="0">
                <a:solidFill>
                  <a:schemeClr val="dk1"/>
                </a:solidFill>
              </a:rPr>
              <a:t>The tilde (</a:t>
            </a:r>
            <a:r>
              <a:rPr lang="en" b="1" dirty="0">
                <a:solidFill>
                  <a:schemeClr val="dk1"/>
                </a:solidFill>
                <a:latin typeface="Roboto Condensed"/>
                <a:ea typeface="Roboto Condensed"/>
                <a:cs typeface="Roboto Condensed"/>
                <a:sym typeface="Roboto Condensed"/>
              </a:rPr>
              <a:t>~</a:t>
            </a:r>
            <a:r>
              <a:rPr lang="en" dirty="0">
                <a:solidFill>
                  <a:schemeClr val="dk1"/>
                </a:solidFill>
              </a:rPr>
              <a:t>) is a Linux "shortcut" to denote a user's home directory. Thus tilde slash (~/) is the beginning of a path to a file or directory below the user's home directory.</a:t>
            </a:r>
            <a:endParaRPr dirty="0">
              <a:solidFill>
                <a:schemeClr val="dk1"/>
              </a:solidFill>
            </a:endParaRPr>
          </a:p>
          <a:p>
            <a:pPr marL="0" lvl="0" indent="0" algn="l" rtl="0">
              <a:spcBef>
                <a:spcPts val="1600"/>
              </a:spcBef>
              <a:spcAft>
                <a:spcPts val="0"/>
              </a:spcAft>
              <a:buNone/>
            </a:pPr>
            <a:r>
              <a:rPr lang="en" sz="1800" b="1" dirty="0">
                <a:solidFill>
                  <a:schemeClr val="dk1"/>
                </a:solidFill>
                <a:latin typeface="Roboto Condensed"/>
                <a:ea typeface="Roboto Condensed"/>
                <a:cs typeface="Roboto Condensed"/>
                <a:sym typeface="Roboto Condensed"/>
              </a:rPr>
              <a:t>Directory &amp; Environment PATHs</a:t>
            </a:r>
            <a:endParaRPr sz="1800" b="1" dirty="0">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dirty="0">
                <a:solidFill>
                  <a:schemeClr val="dk1"/>
                </a:solidFill>
              </a:rPr>
              <a:t>There are two path concepts in Linux. </a:t>
            </a:r>
            <a:r>
              <a:rPr lang="en" b="1" dirty="0">
                <a:solidFill>
                  <a:schemeClr val="dk1"/>
                </a:solidFill>
                <a:latin typeface="Roboto Condensed"/>
                <a:ea typeface="Roboto Condensed"/>
                <a:cs typeface="Roboto Condensed"/>
                <a:sym typeface="Roboto Condensed"/>
              </a:rPr>
              <a:t>Absolute </a:t>
            </a:r>
            <a:r>
              <a:rPr lang="en" dirty="0">
                <a:solidFill>
                  <a:schemeClr val="dk1"/>
                </a:solidFill>
              </a:rPr>
              <a:t>path and </a:t>
            </a:r>
            <a:r>
              <a:rPr lang="en" b="1" dirty="0">
                <a:solidFill>
                  <a:schemeClr val="dk1"/>
                </a:solidFill>
                <a:latin typeface="Roboto Condensed"/>
                <a:ea typeface="Roboto Condensed"/>
                <a:cs typeface="Roboto Condensed"/>
                <a:sym typeface="Roboto Condensed"/>
              </a:rPr>
              <a:t>relative </a:t>
            </a:r>
            <a:r>
              <a:rPr lang="en" dirty="0">
                <a:solidFill>
                  <a:schemeClr val="dk1"/>
                </a:solidFill>
              </a:rPr>
              <a:t>path. The absolute path describes the complete directory structure starting from the root (/). The relative path is based on the current directory. </a:t>
            </a:r>
            <a:endParaRPr dirty="0">
              <a:solidFill>
                <a:schemeClr val="dk1"/>
              </a:solidFill>
            </a:endParaRPr>
          </a:p>
          <a:p>
            <a:pPr marL="0" lvl="0" indent="0" algn="l" rtl="0">
              <a:spcBef>
                <a:spcPts val="1600"/>
              </a:spcBef>
              <a:spcAft>
                <a:spcPts val="1600"/>
              </a:spcAft>
              <a:buNone/>
            </a:pPr>
            <a:r>
              <a:rPr lang="en" dirty="0">
                <a:solidFill>
                  <a:schemeClr val="dk1"/>
                </a:solidFill>
              </a:rPr>
              <a:t>The </a:t>
            </a:r>
            <a:r>
              <a:rPr lang="en" b="1" dirty="0">
                <a:solidFill>
                  <a:schemeClr val="dk1"/>
                </a:solidFill>
                <a:latin typeface="Roboto Condensed"/>
                <a:ea typeface="Roboto Condensed"/>
                <a:cs typeface="Roboto Condensed"/>
                <a:sym typeface="Roboto Condensed"/>
              </a:rPr>
              <a:t>Environment path</a:t>
            </a:r>
            <a:r>
              <a:rPr lang="en" dirty="0">
                <a:solidFill>
                  <a:schemeClr val="dk1"/>
                </a:solidFill>
              </a:rPr>
              <a:t> is a system variable that have a collection of absolute paths that allows the user to call specific commands without giving the absolute or relative path for the command/program. </a:t>
            </a:r>
            <a:endParaRPr dirty="0">
              <a:solidFill>
                <a:schemeClr val="dk1"/>
              </a:solidFill>
            </a:endParaRPr>
          </a:p>
        </p:txBody>
      </p:sp>
      <p:sp>
        <p:nvSpPr>
          <p:cNvPr id="148" name="Google Shape;148;p28"/>
          <p:cNvSpPr txBox="1">
            <a:spLocks noGrp="1"/>
          </p:cNvSpPr>
          <p:nvPr>
            <p:ph type="ctrTitle"/>
          </p:nvPr>
        </p:nvSpPr>
        <p:spPr>
          <a:xfrm>
            <a:off x="1964850" y="352850"/>
            <a:ext cx="5214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Files &amp; Directories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9"/>
          <p:cNvSpPr txBox="1">
            <a:spLocks noGrp="1"/>
          </p:cNvSpPr>
          <p:nvPr>
            <p:ph type="body" idx="1"/>
          </p:nvPr>
        </p:nvSpPr>
        <p:spPr>
          <a:xfrm>
            <a:off x="249350" y="991800"/>
            <a:ext cx="8641500" cy="4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Roboto Condensed"/>
                <a:ea typeface="Roboto Condensed"/>
                <a:cs typeface="Roboto Condensed"/>
                <a:sym typeface="Roboto Condensed"/>
              </a:rPr>
              <a:t>Command: cd </a:t>
            </a:r>
            <a:endParaRPr sz="1800"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cd </a:t>
            </a:r>
            <a:r>
              <a:rPr lang="en">
                <a:solidFill>
                  <a:schemeClr val="dk1"/>
                </a:solidFill>
              </a:rPr>
              <a:t>command in linux known as change directory command. It is used to change current working directory.</a:t>
            </a:r>
            <a:endParaRPr>
              <a:solidFill>
                <a:schemeClr val="dk1"/>
              </a:solidFill>
            </a:endParaRPr>
          </a:p>
          <a:p>
            <a:pPr marL="0" lvl="0" indent="0" algn="l" rtl="0">
              <a:spcBef>
                <a:spcPts val="1600"/>
              </a:spcBef>
              <a:spcAft>
                <a:spcPts val="0"/>
              </a:spcAft>
              <a:buNone/>
            </a:pPr>
            <a:r>
              <a:rPr lang="en" sz="1800" b="1">
                <a:solidFill>
                  <a:schemeClr val="dk1"/>
                </a:solidFill>
                <a:latin typeface="Roboto Condensed"/>
                <a:ea typeface="Roboto Condensed"/>
                <a:cs typeface="Roboto Condensed"/>
                <a:sym typeface="Roboto Condensed"/>
              </a:rPr>
              <a:t>Command: ls</a:t>
            </a:r>
            <a:endParaRPr sz="1800"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ls</a:t>
            </a:r>
            <a:r>
              <a:rPr lang="en">
                <a:solidFill>
                  <a:schemeClr val="dk1"/>
                </a:solidFill>
              </a:rPr>
              <a:t> command is a basic command in Linux used to List files and directories. ls command comes with so many arguments and features</a:t>
            </a:r>
            <a:endParaRPr>
              <a:solidFill>
                <a:schemeClr val="dk1"/>
              </a:solidFill>
            </a:endParaRPr>
          </a:p>
          <a:p>
            <a:pPr marL="0" lvl="0" indent="0" algn="l" rtl="0">
              <a:spcBef>
                <a:spcPts val="1600"/>
              </a:spcBef>
              <a:spcAft>
                <a:spcPts val="0"/>
              </a:spcAft>
              <a:buNone/>
            </a:pPr>
            <a:r>
              <a:rPr lang="en" sz="1800" b="1">
                <a:solidFill>
                  <a:schemeClr val="dk1"/>
                </a:solidFill>
                <a:latin typeface="Roboto Condensed"/>
                <a:ea typeface="Roboto Condensed"/>
                <a:cs typeface="Roboto Condensed"/>
                <a:sym typeface="Roboto Condensed"/>
              </a:rPr>
              <a:t>Command: touch</a:t>
            </a:r>
            <a:endParaRPr sz="1800"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a:solidFill>
                  <a:schemeClr val="dk1"/>
                </a:solidFill>
              </a:rPr>
              <a:t>The </a:t>
            </a:r>
            <a:r>
              <a:rPr lang="en" b="1">
                <a:solidFill>
                  <a:schemeClr val="dk1"/>
                </a:solidFill>
                <a:latin typeface="Roboto Condensed"/>
                <a:ea typeface="Roboto Condensed"/>
                <a:cs typeface="Roboto Condensed"/>
                <a:sym typeface="Roboto Condensed"/>
              </a:rPr>
              <a:t>touch </a:t>
            </a:r>
            <a:r>
              <a:rPr lang="en">
                <a:solidFill>
                  <a:schemeClr val="dk1"/>
                </a:solidFill>
              </a:rPr>
              <a:t>command is a standard command used in UNIX/Linux operating system which is used to create, change and modify timestamps of a file.</a:t>
            </a:r>
            <a:endParaRPr>
              <a:solidFill>
                <a:schemeClr val="dk1"/>
              </a:solidFill>
            </a:endParaRPr>
          </a:p>
          <a:p>
            <a:pPr marL="0" lvl="0" indent="0" algn="l" rtl="0">
              <a:spcBef>
                <a:spcPts val="1600"/>
              </a:spcBef>
              <a:spcAft>
                <a:spcPts val="0"/>
              </a:spcAft>
              <a:buNone/>
            </a:pPr>
            <a:r>
              <a:rPr lang="en" sz="1800" b="1">
                <a:solidFill>
                  <a:schemeClr val="dk1"/>
                </a:solidFill>
                <a:latin typeface="Roboto Condensed"/>
                <a:ea typeface="Roboto Condensed"/>
                <a:cs typeface="Roboto Condensed"/>
                <a:sym typeface="Roboto Condensed"/>
              </a:rPr>
              <a:t>Command: cp</a:t>
            </a:r>
            <a:endParaRPr sz="1800"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cp</a:t>
            </a:r>
            <a:r>
              <a:rPr lang="en">
                <a:solidFill>
                  <a:schemeClr val="dk1"/>
                </a:solidFill>
              </a:rPr>
              <a:t> stands for copy. This command is used to copy files or group of files or directory. It creates an exact image of a file on a disk with different file name.</a:t>
            </a:r>
            <a:endParaRPr>
              <a:solidFill>
                <a:schemeClr val="dk1"/>
              </a:solidFill>
            </a:endParaRPr>
          </a:p>
          <a:p>
            <a:pPr marL="0" lvl="0" indent="0" algn="l" rtl="0">
              <a:spcBef>
                <a:spcPts val="1600"/>
              </a:spcBef>
              <a:spcAft>
                <a:spcPts val="1600"/>
              </a:spcAft>
              <a:buNone/>
            </a:pPr>
            <a:endParaRPr>
              <a:solidFill>
                <a:schemeClr val="dk1"/>
              </a:solidFill>
            </a:endParaRPr>
          </a:p>
        </p:txBody>
      </p:sp>
      <p:sp>
        <p:nvSpPr>
          <p:cNvPr id="154" name="Google Shape;154;p29"/>
          <p:cNvSpPr txBox="1">
            <a:spLocks noGrp="1"/>
          </p:cNvSpPr>
          <p:nvPr>
            <p:ph type="ctrTitle"/>
          </p:nvPr>
        </p:nvSpPr>
        <p:spPr>
          <a:xfrm>
            <a:off x="1964850" y="352850"/>
            <a:ext cx="5214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Files &amp; Directories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a:spLocks noGrp="1"/>
          </p:cNvSpPr>
          <p:nvPr>
            <p:ph type="body" idx="1"/>
          </p:nvPr>
        </p:nvSpPr>
        <p:spPr>
          <a:xfrm>
            <a:off x="249350" y="991800"/>
            <a:ext cx="8641500" cy="4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Roboto Condensed"/>
                <a:ea typeface="Roboto Condensed"/>
                <a:cs typeface="Roboto Condensed"/>
                <a:sym typeface="Roboto Condensed"/>
              </a:rPr>
              <a:t>Command: mv </a:t>
            </a:r>
            <a:endParaRPr sz="1800"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mv </a:t>
            </a:r>
            <a:r>
              <a:rPr lang="en">
                <a:solidFill>
                  <a:schemeClr val="dk1"/>
                </a:solidFill>
              </a:rPr>
              <a:t>stands for move. mv is used to move one or more files or directories from one place to another in file system like UNIX.</a:t>
            </a:r>
            <a:endParaRPr>
              <a:solidFill>
                <a:schemeClr val="dk1"/>
              </a:solidFill>
            </a:endParaRPr>
          </a:p>
          <a:p>
            <a:pPr marL="0" lvl="0" indent="0" algn="l" rtl="0">
              <a:spcBef>
                <a:spcPts val="1600"/>
              </a:spcBef>
              <a:spcAft>
                <a:spcPts val="0"/>
              </a:spcAft>
              <a:buNone/>
            </a:pPr>
            <a:r>
              <a:rPr lang="en" sz="1800" b="1">
                <a:solidFill>
                  <a:schemeClr val="dk1"/>
                </a:solidFill>
                <a:latin typeface="Roboto Condensed"/>
                <a:ea typeface="Roboto Condensed"/>
                <a:cs typeface="Roboto Condensed"/>
                <a:sym typeface="Roboto Condensed"/>
              </a:rPr>
              <a:t>Command: rm</a:t>
            </a:r>
            <a:endParaRPr sz="1800"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rm </a:t>
            </a:r>
            <a:r>
              <a:rPr lang="en">
                <a:solidFill>
                  <a:schemeClr val="dk1"/>
                </a:solidFill>
              </a:rPr>
              <a:t>stands for remove here. rm command is used to remove objects such as files, directories, symbolic links and so on from the file system like UNIX. To be more precise, rm removes references to objects from the filesystem, where those objects might have had multiple references (for example, a file with two different names). By default, it does not remove directories. </a:t>
            </a:r>
            <a:endParaRPr>
              <a:solidFill>
                <a:schemeClr val="dk1"/>
              </a:solidFill>
            </a:endParaRPr>
          </a:p>
          <a:p>
            <a:pPr marL="0" lvl="0" indent="0" algn="l" rtl="0">
              <a:spcBef>
                <a:spcPts val="1600"/>
              </a:spcBef>
              <a:spcAft>
                <a:spcPts val="0"/>
              </a:spcAft>
              <a:buNone/>
            </a:pPr>
            <a:r>
              <a:rPr lang="en">
                <a:solidFill>
                  <a:schemeClr val="dk1"/>
                </a:solidFill>
              </a:rPr>
              <a:t>This command normally works silently and you should be very careful while running rm command because once you delete the files then you are not able to recover the contents of files and directories.</a:t>
            </a:r>
            <a:endParaRPr>
              <a:solidFill>
                <a:schemeClr val="dk1"/>
              </a:solidFill>
            </a:endParaRPr>
          </a:p>
          <a:p>
            <a:pPr marL="0" lvl="0" indent="0" algn="l" rtl="0">
              <a:spcBef>
                <a:spcPts val="1600"/>
              </a:spcBef>
              <a:spcAft>
                <a:spcPts val="0"/>
              </a:spcAft>
              <a:buNone/>
            </a:pPr>
            <a:endParaRPr>
              <a:solidFill>
                <a:schemeClr val="dk1"/>
              </a:solidFill>
            </a:endParaRPr>
          </a:p>
          <a:p>
            <a:pPr marL="0" lvl="0" indent="0" algn="l" rtl="0">
              <a:spcBef>
                <a:spcPts val="1600"/>
              </a:spcBef>
              <a:spcAft>
                <a:spcPts val="1600"/>
              </a:spcAft>
              <a:buNone/>
            </a:pPr>
            <a:endParaRPr>
              <a:solidFill>
                <a:schemeClr val="dk1"/>
              </a:solidFill>
            </a:endParaRPr>
          </a:p>
        </p:txBody>
      </p:sp>
      <p:sp>
        <p:nvSpPr>
          <p:cNvPr id="160" name="Google Shape;160;p30"/>
          <p:cNvSpPr txBox="1">
            <a:spLocks noGrp="1"/>
          </p:cNvSpPr>
          <p:nvPr>
            <p:ph type="ctrTitle"/>
          </p:nvPr>
        </p:nvSpPr>
        <p:spPr>
          <a:xfrm>
            <a:off x="1964850" y="352850"/>
            <a:ext cx="5214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Files &amp; Directories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1"/>
          <p:cNvSpPr txBox="1">
            <a:spLocks noGrp="1"/>
          </p:cNvSpPr>
          <p:nvPr>
            <p:ph type="body" idx="1"/>
          </p:nvPr>
        </p:nvSpPr>
        <p:spPr>
          <a:xfrm>
            <a:off x="251250" y="682250"/>
            <a:ext cx="8641500" cy="4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Roboto Condensed"/>
                <a:ea typeface="Roboto Condensed"/>
                <a:cs typeface="Roboto Condensed"/>
                <a:sym typeface="Roboto Condensed"/>
              </a:rPr>
              <a:t>Command: mkdir</a:t>
            </a:r>
            <a:endParaRPr sz="1800"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mkdir </a:t>
            </a:r>
            <a:r>
              <a:rPr lang="en">
                <a:solidFill>
                  <a:schemeClr val="dk1"/>
                </a:solidFill>
              </a:rPr>
              <a:t>command in Linux allows the user to create directories (also referred to as folders in some operating systems ). This command can create multiple directories at once as well as set the permissions for the directories. It is important to note that the user executing this command must have enough permissions to create a directory in the parent directory, or he/she may receive a ‘permission denied’ error.</a:t>
            </a:r>
            <a:endParaRPr>
              <a:solidFill>
                <a:schemeClr val="dk1"/>
              </a:solidFill>
            </a:endParaRPr>
          </a:p>
          <a:p>
            <a:pPr marL="0" lvl="0" indent="0" algn="l" rtl="0">
              <a:spcBef>
                <a:spcPts val="1600"/>
              </a:spcBef>
              <a:spcAft>
                <a:spcPts val="0"/>
              </a:spcAft>
              <a:buNone/>
            </a:pPr>
            <a:r>
              <a:rPr lang="en" sz="1800" b="1">
                <a:solidFill>
                  <a:schemeClr val="dk1"/>
                </a:solidFill>
                <a:latin typeface="Roboto Condensed"/>
                <a:ea typeface="Roboto Condensed"/>
                <a:cs typeface="Roboto Condensed"/>
                <a:sym typeface="Roboto Condensed"/>
              </a:rPr>
              <a:t>Command: rmdir</a:t>
            </a:r>
            <a:endParaRPr sz="1800"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rmdir </a:t>
            </a:r>
            <a:r>
              <a:rPr lang="en">
                <a:solidFill>
                  <a:schemeClr val="dk1"/>
                </a:solidFill>
              </a:rPr>
              <a:t>command is used to remove empty directories from the filesystem in Linux. The rmdir command removes each and every directory specified in the command line only if these directories are empty. So if the specified directory has some directories or files in it then this cannot be removed by rmdir command.</a:t>
            </a:r>
            <a:endParaRPr>
              <a:solidFill>
                <a:schemeClr val="dk1"/>
              </a:solidFill>
            </a:endParaRPr>
          </a:p>
          <a:p>
            <a:pPr marL="0" lvl="0" indent="0" algn="l" rtl="0">
              <a:spcBef>
                <a:spcPts val="1600"/>
              </a:spcBef>
              <a:spcAft>
                <a:spcPts val="0"/>
              </a:spcAft>
              <a:buNone/>
            </a:pPr>
            <a:r>
              <a:rPr lang="en" sz="1800" b="1">
                <a:solidFill>
                  <a:schemeClr val="dk1"/>
                </a:solidFill>
                <a:latin typeface="Roboto Condensed"/>
                <a:ea typeface="Roboto Condensed"/>
                <a:cs typeface="Roboto Condensed"/>
                <a:sym typeface="Roboto Condensed"/>
              </a:rPr>
              <a:t>Command: alias</a:t>
            </a:r>
            <a:endParaRPr sz="1800"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alias </a:t>
            </a:r>
            <a:r>
              <a:rPr lang="en">
                <a:solidFill>
                  <a:schemeClr val="dk1"/>
                </a:solidFill>
              </a:rPr>
              <a:t>command instructs the shell to replace one string with another string while executing the commands. When we often have to use a single big command multiple times, in those cases, we create something called as alias for that command. Alias is like a shortcut command which will have same functionality as if we are writing the whole command.</a:t>
            </a:r>
            <a:endParaRPr>
              <a:solidFill>
                <a:schemeClr val="dk1"/>
              </a:solidFill>
            </a:endParaRPr>
          </a:p>
          <a:p>
            <a:pPr marL="0" lvl="0" indent="0" algn="l" rtl="0">
              <a:spcBef>
                <a:spcPts val="0"/>
              </a:spcBef>
              <a:spcAft>
                <a:spcPts val="0"/>
              </a:spcAft>
              <a:buNone/>
            </a:pPr>
            <a:r>
              <a:rPr lang="en" b="1">
                <a:solidFill>
                  <a:schemeClr val="dk1"/>
                </a:solidFill>
                <a:latin typeface="Roboto Condensed"/>
                <a:ea typeface="Roboto Condensed"/>
                <a:cs typeface="Roboto Condensed"/>
                <a:sym typeface="Roboto Condensed"/>
              </a:rPr>
              <a:t>alias CD=”cd ~/Desktop”</a:t>
            </a:r>
            <a:endParaRPr b="1">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r>
              <a:rPr lang="en" b="1">
                <a:solidFill>
                  <a:schemeClr val="dk1"/>
                </a:solidFill>
                <a:latin typeface="Roboto Condensed"/>
                <a:ea typeface="Roboto Condensed"/>
                <a:cs typeface="Roboto Condensed"/>
                <a:sym typeface="Roboto Condensed"/>
              </a:rPr>
              <a:t>alias -p </a:t>
            </a:r>
            <a:r>
              <a:rPr lang="en">
                <a:solidFill>
                  <a:schemeClr val="dk1"/>
                </a:solidFill>
              </a:rPr>
              <a:t> to show the list of aliases</a:t>
            </a:r>
            <a:endParaRPr>
              <a:solidFill>
                <a:schemeClr val="dk1"/>
              </a:solidFill>
            </a:endParaRPr>
          </a:p>
        </p:txBody>
      </p:sp>
      <p:sp>
        <p:nvSpPr>
          <p:cNvPr id="166" name="Google Shape;166;p31"/>
          <p:cNvSpPr txBox="1">
            <a:spLocks noGrp="1"/>
          </p:cNvSpPr>
          <p:nvPr>
            <p:ph type="ctrTitle"/>
          </p:nvPr>
        </p:nvSpPr>
        <p:spPr>
          <a:xfrm>
            <a:off x="1964850" y="202625"/>
            <a:ext cx="5214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Files &amp; Directories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2"/>
          <p:cNvSpPr txBox="1">
            <a:spLocks noGrp="1"/>
          </p:cNvSpPr>
          <p:nvPr>
            <p:ph type="body" idx="1"/>
          </p:nvPr>
        </p:nvSpPr>
        <p:spPr>
          <a:xfrm>
            <a:off x="249350" y="991800"/>
            <a:ext cx="8641500" cy="4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Roboto Condensed"/>
                <a:ea typeface="Roboto Condensed"/>
                <a:cs typeface="Roboto Condensed"/>
                <a:sym typeface="Roboto Condensed"/>
              </a:rPr>
              <a:t>Command: find</a:t>
            </a:r>
            <a:endParaRPr sz="1800"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a:solidFill>
                  <a:schemeClr val="dk1"/>
                </a:solidFill>
              </a:rPr>
              <a:t>The </a:t>
            </a:r>
            <a:r>
              <a:rPr lang="en" b="1">
                <a:solidFill>
                  <a:schemeClr val="dk1"/>
                </a:solidFill>
                <a:latin typeface="Roboto Condensed"/>
                <a:ea typeface="Roboto Condensed"/>
                <a:cs typeface="Roboto Condensed"/>
                <a:sym typeface="Roboto Condensed"/>
              </a:rPr>
              <a:t>find </a:t>
            </a:r>
            <a:r>
              <a:rPr lang="en">
                <a:solidFill>
                  <a:schemeClr val="dk1"/>
                </a:solidFill>
              </a:rPr>
              <a:t>command in UNIX is a command line utility for walking a file hierarchy. It can be used to find files and directories and perform subsequent operations on them. It supports searching by file, folder, name, creation date, modification date, owner and permissions. By using the ‘-exec’ other UNIX commands can be executed on files or folders found.</a:t>
            </a:r>
            <a:endParaRPr>
              <a:solidFill>
                <a:schemeClr val="dk1"/>
              </a:solidFill>
            </a:endParaRPr>
          </a:p>
          <a:p>
            <a:pPr marL="0" lvl="0" indent="0" algn="l" rtl="0">
              <a:spcBef>
                <a:spcPts val="1600"/>
              </a:spcBef>
              <a:spcAft>
                <a:spcPts val="0"/>
              </a:spcAft>
              <a:buNone/>
            </a:pPr>
            <a:r>
              <a:rPr lang="en" sz="1800" b="1">
                <a:solidFill>
                  <a:schemeClr val="dk1"/>
                </a:solidFill>
                <a:latin typeface="Roboto Condensed"/>
                <a:ea typeface="Roboto Condensed"/>
                <a:cs typeface="Roboto Condensed"/>
                <a:sym typeface="Roboto Condensed"/>
              </a:rPr>
              <a:t>Command: locate</a:t>
            </a:r>
            <a:endParaRPr sz="1800" b="1">
              <a:solidFill>
                <a:schemeClr val="dk1"/>
              </a:solidFill>
              <a:latin typeface="Roboto Condensed"/>
              <a:ea typeface="Roboto Condensed"/>
              <a:cs typeface="Roboto Condensed"/>
              <a:sym typeface="Roboto Condensed"/>
            </a:endParaRPr>
          </a:p>
          <a:p>
            <a:pPr marL="0" lvl="0" indent="0" algn="l" rtl="0">
              <a:spcBef>
                <a:spcPts val="1600"/>
              </a:spcBef>
              <a:spcAft>
                <a:spcPts val="1600"/>
              </a:spcAft>
              <a:buNone/>
            </a:pPr>
            <a:r>
              <a:rPr lang="en" b="1">
                <a:solidFill>
                  <a:schemeClr val="dk1"/>
                </a:solidFill>
                <a:latin typeface="Roboto Condensed"/>
                <a:ea typeface="Roboto Condensed"/>
                <a:cs typeface="Roboto Condensed"/>
                <a:sym typeface="Roboto Condensed"/>
              </a:rPr>
              <a:t>locate </a:t>
            </a:r>
            <a:r>
              <a:rPr lang="en">
                <a:solidFill>
                  <a:schemeClr val="dk1"/>
                </a:solidFill>
              </a:rPr>
              <a:t>command in Linux is used to find the files by name. There is two most widely used file searching utilities accessible to users are called find and locate. The locate utility works better and faster than find command counterpart because instead of searching the file system when a file search is initiated, it would look through a database. This database contains bits and parts of files and their corresponding paths on your system. By default, locate command does not check whether the files found in the database still exist and it never reports files created after the most recent update of the relevant database.</a:t>
            </a:r>
            <a:endParaRPr>
              <a:solidFill>
                <a:schemeClr val="dk1"/>
              </a:solidFill>
            </a:endParaRPr>
          </a:p>
        </p:txBody>
      </p:sp>
      <p:sp>
        <p:nvSpPr>
          <p:cNvPr id="172" name="Google Shape;172;p32"/>
          <p:cNvSpPr txBox="1">
            <a:spLocks noGrp="1"/>
          </p:cNvSpPr>
          <p:nvPr>
            <p:ph type="ctrTitle"/>
          </p:nvPr>
        </p:nvSpPr>
        <p:spPr>
          <a:xfrm>
            <a:off x="1964850" y="352850"/>
            <a:ext cx="5214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Files &amp; Directories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3"/>
          <p:cNvSpPr txBox="1">
            <a:spLocks noGrp="1"/>
          </p:cNvSpPr>
          <p:nvPr>
            <p:ph type="body" idx="1"/>
          </p:nvPr>
        </p:nvSpPr>
        <p:spPr>
          <a:xfrm>
            <a:off x="249350" y="991800"/>
            <a:ext cx="8641500" cy="4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Roboto Condensed"/>
                <a:ea typeface="Roboto Condensed"/>
                <a:cs typeface="Roboto Condensed"/>
                <a:sym typeface="Roboto Condensed"/>
              </a:rPr>
              <a:t>Command: cat</a:t>
            </a:r>
            <a:endParaRPr sz="1800"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Cat</a:t>
            </a:r>
            <a:r>
              <a:rPr lang="en">
                <a:solidFill>
                  <a:schemeClr val="dk1"/>
                </a:solidFill>
              </a:rPr>
              <a:t>(concatenate) command is very frequently used in Linux. It reads data from the file and gives their content as output. It helps us to create, view, concatenate files. So let us see some frequently used cat commands.</a:t>
            </a:r>
            <a:endParaRPr>
              <a:solidFill>
                <a:schemeClr val="dk1"/>
              </a:solidFill>
            </a:endParaRPr>
          </a:p>
          <a:p>
            <a:pPr marL="0" lvl="0" indent="0" algn="l" rtl="0">
              <a:spcBef>
                <a:spcPts val="1600"/>
              </a:spcBef>
              <a:spcAft>
                <a:spcPts val="0"/>
              </a:spcAft>
              <a:buNone/>
            </a:pPr>
            <a:r>
              <a:rPr lang="en" sz="1800" b="1">
                <a:solidFill>
                  <a:schemeClr val="dk1"/>
                </a:solidFill>
                <a:latin typeface="Roboto Condensed"/>
                <a:ea typeface="Roboto Condensed"/>
                <a:cs typeface="Roboto Condensed"/>
                <a:sym typeface="Roboto Condensed"/>
              </a:rPr>
              <a:t>Command: less</a:t>
            </a:r>
            <a:endParaRPr sz="1800"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Less </a:t>
            </a:r>
            <a:r>
              <a:rPr lang="en">
                <a:solidFill>
                  <a:schemeClr val="dk1"/>
                </a:solidFill>
              </a:rPr>
              <a:t>command is linux utility which can be used to read contents of text file one page(one screen) per time. It has faster access because if file is large, it don’t access complete file, but access it page by page.</a:t>
            </a:r>
            <a:endParaRPr>
              <a:solidFill>
                <a:schemeClr val="dk1"/>
              </a:solidFill>
            </a:endParaRPr>
          </a:p>
          <a:p>
            <a:pPr marL="0" lvl="0" indent="0" algn="l" rtl="0">
              <a:spcBef>
                <a:spcPts val="0"/>
              </a:spcBef>
              <a:spcAft>
                <a:spcPts val="0"/>
              </a:spcAft>
              <a:buNone/>
            </a:pPr>
            <a:r>
              <a:rPr lang="en" b="1">
                <a:solidFill>
                  <a:schemeClr val="dk1"/>
                </a:solidFill>
                <a:latin typeface="Roboto Condensed"/>
                <a:ea typeface="Roboto Condensed"/>
                <a:cs typeface="Roboto Condensed"/>
                <a:sym typeface="Roboto Condensed"/>
              </a:rPr>
              <a:t>less filename</a:t>
            </a:r>
            <a:endParaRPr b="1">
              <a:solidFill>
                <a:schemeClr val="dk1"/>
              </a:solidFill>
              <a:latin typeface="Roboto Condensed"/>
              <a:ea typeface="Roboto Condensed"/>
              <a:cs typeface="Roboto Condensed"/>
              <a:sym typeface="Roboto Condensed"/>
            </a:endParaRPr>
          </a:p>
          <a:p>
            <a:pPr marL="0" lvl="0" indent="0" algn="l" rtl="0">
              <a:spcBef>
                <a:spcPts val="1000"/>
              </a:spcBef>
              <a:spcAft>
                <a:spcPts val="0"/>
              </a:spcAft>
              <a:buNone/>
            </a:pPr>
            <a:r>
              <a:rPr lang="en" sz="1800" b="1">
                <a:solidFill>
                  <a:schemeClr val="dk1"/>
                </a:solidFill>
                <a:latin typeface="Roboto Condensed"/>
                <a:ea typeface="Roboto Condensed"/>
                <a:cs typeface="Roboto Condensed"/>
                <a:sym typeface="Roboto Condensed"/>
              </a:rPr>
              <a:t>Command: more</a:t>
            </a:r>
            <a:endParaRPr sz="1800"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more </a:t>
            </a:r>
            <a:r>
              <a:rPr lang="en">
                <a:solidFill>
                  <a:schemeClr val="dk1"/>
                </a:solidFill>
              </a:rPr>
              <a:t>command is used to view the text files in the command prompt, displaying one screen at a time in case the file is large (For example log files). The more command also allows the user do scroll up and down through the page.</a:t>
            </a:r>
            <a:endParaRPr>
              <a:solidFill>
                <a:schemeClr val="dk1"/>
              </a:solidFill>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more filename</a:t>
            </a:r>
            <a:endParaRPr>
              <a:solidFill>
                <a:schemeClr val="dk1"/>
              </a:solidFill>
            </a:endParaRPr>
          </a:p>
        </p:txBody>
      </p:sp>
      <p:sp>
        <p:nvSpPr>
          <p:cNvPr id="178" name="Google Shape;178;p33"/>
          <p:cNvSpPr txBox="1">
            <a:spLocks noGrp="1"/>
          </p:cNvSpPr>
          <p:nvPr>
            <p:ph type="ctrTitle"/>
          </p:nvPr>
        </p:nvSpPr>
        <p:spPr>
          <a:xfrm>
            <a:off x="1964850" y="352850"/>
            <a:ext cx="5214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Managing Text Files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4"/>
          <p:cNvSpPr txBox="1">
            <a:spLocks noGrp="1"/>
          </p:cNvSpPr>
          <p:nvPr>
            <p:ph type="body" idx="1"/>
          </p:nvPr>
        </p:nvSpPr>
        <p:spPr>
          <a:xfrm>
            <a:off x="249350" y="991800"/>
            <a:ext cx="8641500" cy="4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Roboto Condensed"/>
                <a:ea typeface="Roboto Condensed"/>
                <a:cs typeface="Roboto Condensed"/>
                <a:sym typeface="Roboto Condensed"/>
              </a:rPr>
              <a:t>Command: head</a:t>
            </a:r>
            <a:endParaRPr sz="1800"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a:solidFill>
                  <a:schemeClr val="dk1"/>
                </a:solidFill>
              </a:rPr>
              <a:t>The </a:t>
            </a:r>
            <a:r>
              <a:rPr lang="en" b="1">
                <a:solidFill>
                  <a:schemeClr val="dk1"/>
                </a:solidFill>
                <a:latin typeface="Roboto Condensed"/>
                <a:ea typeface="Roboto Condensed"/>
                <a:cs typeface="Roboto Condensed"/>
                <a:sym typeface="Roboto Condensed"/>
              </a:rPr>
              <a:t>head </a:t>
            </a:r>
            <a:r>
              <a:rPr lang="en">
                <a:solidFill>
                  <a:schemeClr val="dk1"/>
                </a:solidFill>
              </a:rPr>
              <a:t>command, as the name implies, print the top N number of data of the given input. By default, it prints the first 10 lines of the specified files. If more than one file name is provided then data from each file is preceded by its file name.</a:t>
            </a:r>
            <a:endParaRPr>
              <a:solidFill>
                <a:schemeClr val="dk1"/>
              </a:solidFill>
            </a:endParaRPr>
          </a:p>
          <a:p>
            <a:pPr marL="0" lvl="0" indent="0" algn="l" rtl="0">
              <a:spcBef>
                <a:spcPts val="0"/>
              </a:spcBef>
              <a:spcAft>
                <a:spcPts val="0"/>
              </a:spcAft>
              <a:buNone/>
            </a:pPr>
            <a:r>
              <a:rPr lang="en" b="1">
                <a:solidFill>
                  <a:schemeClr val="dk1"/>
                </a:solidFill>
                <a:latin typeface="Roboto Condensed"/>
                <a:ea typeface="Roboto Condensed"/>
                <a:cs typeface="Roboto Condensed"/>
                <a:sym typeface="Roboto Condensed"/>
              </a:rPr>
              <a:t>head filename</a:t>
            </a:r>
            <a:endParaRPr b="1">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r>
              <a:rPr lang="en" sz="1800" b="1">
                <a:solidFill>
                  <a:schemeClr val="dk1"/>
                </a:solidFill>
                <a:latin typeface="Roboto Condensed"/>
                <a:ea typeface="Roboto Condensed"/>
                <a:cs typeface="Roboto Condensed"/>
                <a:sym typeface="Roboto Condensed"/>
              </a:rPr>
              <a:t>Command: tail</a:t>
            </a:r>
            <a:endParaRPr sz="1800"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a:solidFill>
                  <a:schemeClr val="dk1"/>
                </a:solidFill>
              </a:rPr>
              <a:t>The </a:t>
            </a:r>
            <a:r>
              <a:rPr lang="en" b="1">
                <a:solidFill>
                  <a:schemeClr val="dk1"/>
                </a:solidFill>
                <a:latin typeface="Roboto Condensed"/>
                <a:ea typeface="Roboto Condensed"/>
                <a:cs typeface="Roboto Condensed"/>
                <a:sym typeface="Roboto Condensed"/>
              </a:rPr>
              <a:t>tail </a:t>
            </a:r>
            <a:r>
              <a:rPr lang="en">
                <a:solidFill>
                  <a:schemeClr val="dk1"/>
                </a:solidFill>
              </a:rPr>
              <a:t>command, as the name implies, print the last N number of data of the given input. By default it prints the last 10 lines of the specified files. If more than one file name is provided then data from each file is precedes by its file name.</a:t>
            </a:r>
            <a:endParaRPr>
              <a:solidFill>
                <a:schemeClr val="dk1"/>
              </a:solidFill>
            </a:endParaRPr>
          </a:p>
          <a:p>
            <a:pPr marL="0" lvl="0" indent="0" algn="l" rtl="0">
              <a:spcBef>
                <a:spcPts val="0"/>
              </a:spcBef>
              <a:spcAft>
                <a:spcPts val="0"/>
              </a:spcAft>
              <a:buNone/>
            </a:pPr>
            <a:r>
              <a:rPr lang="en" b="1">
                <a:solidFill>
                  <a:schemeClr val="dk1"/>
                </a:solidFill>
                <a:latin typeface="Roboto Condensed"/>
                <a:ea typeface="Roboto Condensed"/>
                <a:cs typeface="Roboto Condensed"/>
                <a:sym typeface="Roboto Condensed"/>
              </a:rPr>
              <a:t>tail filename</a:t>
            </a:r>
            <a:endParaRPr>
              <a:solidFill>
                <a:schemeClr val="dk1"/>
              </a:solidFill>
            </a:endParaRPr>
          </a:p>
          <a:p>
            <a:pPr marL="0" lvl="0" indent="0" algn="l" rtl="0">
              <a:spcBef>
                <a:spcPts val="0"/>
              </a:spcBef>
              <a:spcAft>
                <a:spcPts val="0"/>
              </a:spcAft>
              <a:buNone/>
            </a:pPr>
            <a:r>
              <a:rPr lang="en" sz="1800" b="1">
                <a:solidFill>
                  <a:schemeClr val="dk1"/>
                </a:solidFill>
                <a:latin typeface="Roboto Condensed"/>
                <a:ea typeface="Roboto Condensed"/>
                <a:cs typeface="Roboto Condensed"/>
                <a:sym typeface="Roboto Condensed"/>
              </a:rPr>
              <a:t>Command: sort</a:t>
            </a:r>
            <a:endParaRPr sz="1800" b="1">
              <a:solidFill>
                <a:schemeClr val="dk1"/>
              </a:solidFill>
              <a:latin typeface="Roboto Condensed"/>
              <a:ea typeface="Roboto Condensed"/>
              <a:cs typeface="Roboto Condensed"/>
              <a:sym typeface="Roboto Condensed"/>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SORT </a:t>
            </a:r>
            <a:r>
              <a:rPr lang="en">
                <a:solidFill>
                  <a:schemeClr val="dk1"/>
                </a:solidFill>
              </a:rPr>
              <a:t>command is used to sort a file, arranging the records in a particular order. By default, the sort command sorts file assuming the contents are ASCII. Using options in sort command, it can also be used to sort numerically.</a:t>
            </a:r>
            <a:endParaRPr>
              <a:solidFill>
                <a:schemeClr val="dk1"/>
              </a:solidFill>
            </a:endParaRPr>
          </a:p>
          <a:p>
            <a:pPr marL="0" lvl="0" indent="0" algn="l" rtl="0">
              <a:spcBef>
                <a:spcPts val="1600"/>
              </a:spcBef>
              <a:spcAft>
                <a:spcPts val="0"/>
              </a:spcAft>
              <a:buNone/>
            </a:pPr>
            <a:r>
              <a:rPr lang="en" b="1">
                <a:solidFill>
                  <a:schemeClr val="dk1"/>
                </a:solidFill>
                <a:latin typeface="Roboto Condensed"/>
                <a:ea typeface="Roboto Condensed"/>
                <a:cs typeface="Roboto Condensed"/>
                <a:sym typeface="Roboto Condensed"/>
              </a:rPr>
              <a:t>sort filename </a:t>
            </a:r>
            <a:r>
              <a:rPr lang="en">
                <a:solidFill>
                  <a:schemeClr val="dk1"/>
                </a:solidFill>
              </a:rPr>
              <a:t> ascii comparison</a:t>
            </a:r>
            <a:endParaRPr>
              <a:solidFill>
                <a:schemeClr val="dk1"/>
              </a:solidFill>
            </a:endParaRPr>
          </a:p>
          <a:p>
            <a:pPr marL="0" lvl="0" indent="0" algn="l" rtl="0">
              <a:spcBef>
                <a:spcPts val="1600"/>
              </a:spcBef>
              <a:spcAft>
                <a:spcPts val="1600"/>
              </a:spcAft>
              <a:buNone/>
            </a:pPr>
            <a:r>
              <a:rPr lang="en" b="1">
                <a:solidFill>
                  <a:schemeClr val="dk1"/>
                </a:solidFill>
                <a:latin typeface="Roboto Condensed"/>
                <a:ea typeface="Roboto Condensed"/>
                <a:cs typeface="Roboto Condensed"/>
                <a:sym typeface="Roboto Condensed"/>
              </a:rPr>
              <a:t>sort -n filename</a:t>
            </a:r>
            <a:r>
              <a:rPr lang="en">
                <a:solidFill>
                  <a:schemeClr val="dk1"/>
                </a:solidFill>
              </a:rPr>
              <a:t> numeric comparison</a:t>
            </a:r>
            <a:endParaRPr>
              <a:solidFill>
                <a:schemeClr val="dk1"/>
              </a:solidFill>
            </a:endParaRPr>
          </a:p>
        </p:txBody>
      </p:sp>
      <p:sp>
        <p:nvSpPr>
          <p:cNvPr id="184" name="Google Shape;184;p34"/>
          <p:cNvSpPr txBox="1">
            <a:spLocks noGrp="1"/>
          </p:cNvSpPr>
          <p:nvPr>
            <p:ph type="ctrTitle"/>
          </p:nvPr>
        </p:nvSpPr>
        <p:spPr>
          <a:xfrm>
            <a:off x="1964850" y="352850"/>
            <a:ext cx="5214300" cy="6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Managing Text Files</a:t>
            </a:r>
            <a:endParaRPr/>
          </a:p>
        </p:txBody>
      </p:sp>
    </p:spTree>
  </p:cSld>
  <p:clrMapOvr>
    <a:masterClrMapping/>
  </p:clrMapOvr>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3275</Words>
  <Application>Microsoft Office PowerPoint</Application>
  <PresentationFormat>On-screen Show (16:9)</PresentationFormat>
  <Paragraphs>190</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Roboto Condensed Light</vt:lpstr>
      <vt:lpstr>Fira Sans Extra Condensed Medium</vt:lpstr>
      <vt:lpstr>Squada One</vt:lpstr>
      <vt:lpstr>Arial</vt:lpstr>
      <vt:lpstr>Roboto Condensed</vt:lpstr>
      <vt:lpstr>Exo 2</vt:lpstr>
      <vt:lpstr>Tech Newsletter by Slidesgo</vt:lpstr>
      <vt:lpstr>OS Lab Fundamentals and Automating </vt:lpstr>
      <vt:lpstr>FUNDAMENTALS</vt:lpstr>
      <vt:lpstr>Files &amp; Directories</vt:lpstr>
      <vt:lpstr>Files &amp; Directories</vt:lpstr>
      <vt:lpstr>Files &amp; Directories</vt:lpstr>
      <vt:lpstr>Files &amp; Directories</vt:lpstr>
      <vt:lpstr>Files &amp; Directories</vt:lpstr>
      <vt:lpstr>Managing Text Files</vt:lpstr>
      <vt:lpstr>Managing Text Files</vt:lpstr>
      <vt:lpstr>Managing Text Files</vt:lpstr>
      <vt:lpstr>Managing Text Files</vt:lpstr>
      <vt:lpstr>Help</vt:lpstr>
      <vt:lpstr>Input/Output Redirection &amp; Piping </vt:lpstr>
      <vt:lpstr>Input/Output Redirection &amp; Piping   </vt:lpstr>
      <vt:lpstr>Questions?</vt:lpstr>
      <vt:lpstr>SCHEDULE &amp; AUTOMATE TASKS</vt:lpstr>
      <vt:lpstr>Scheduling</vt:lpstr>
      <vt:lpstr>Scheduling  </vt:lpstr>
      <vt:lpstr>Scheduling  </vt:lpstr>
      <vt:lpstr>Scheduling  </vt:lpstr>
      <vt:lpstr>Scheduling</vt:lpstr>
      <vt:lpstr>Scheduling</vt:lpstr>
      <vt:lpstr>Scheduling</vt:lpstr>
      <vt:lpstr>Scheduling</vt:lpstr>
      <vt:lpstr>Scheduling</vt:lpstr>
      <vt:lpstr>Scheduling</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 Lab Fundamentals and Automating </dc:title>
  <cp:lastModifiedBy>Yasmeen Alslman</cp:lastModifiedBy>
  <cp:revision>2</cp:revision>
  <dcterms:modified xsi:type="dcterms:W3CDTF">2024-02-19T07:18:13Z</dcterms:modified>
</cp:coreProperties>
</file>